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0" r:id="rId10"/>
    <p:sldMasterId id="2147483987" r:id="rId11"/>
    <p:sldMasterId id="2147484016" r:id="rId12"/>
    <p:sldMasterId id="2147484043" r:id="rId13"/>
  </p:sldMasterIdLst>
  <p:notesMasterIdLst>
    <p:notesMasterId r:id="rId87"/>
  </p:notesMasterIdLst>
  <p:handoutMasterIdLst>
    <p:handoutMasterId r:id="rId88"/>
  </p:handoutMasterIdLst>
  <p:sldIdLst>
    <p:sldId id="863" r:id="rId14"/>
    <p:sldId id="801" r:id="rId15"/>
    <p:sldId id="945" r:id="rId16"/>
    <p:sldId id="804" r:id="rId17"/>
    <p:sldId id="946" r:id="rId18"/>
    <p:sldId id="806" r:id="rId19"/>
    <p:sldId id="953" r:id="rId20"/>
    <p:sldId id="954" r:id="rId21"/>
    <p:sldId id="826" r:id="rId22"/>
    <p:sldId id="876" r:id="rId23"/>
    <p:sldId id="947" r:id="rId24"/>
    <p:sldId id="955" r:id="rId25"/>
    <p:sldId id="972" r:id="rId26"/>
    <p:sldId id="957" r:id="rId27"/>
    <p:sldId id="956" r:id="rId28"/>
    <p:sldId id="944" r:id="rId29"/>
    <p:sldId id="964" r:id="rId30"/>
    <p:sldId id="963" r:id="rId31"/>
    <p:sldId id="891" r:id="rId32"/>
    <p:sldId id="892" r:id="rId33"/>
    <p:sldId id="893" r:id="rId34"/>
    <p:sldId id="896" r:id="rId35"/>
    <p:sldId id="951" r:id="rId36"/>
    <p:sldId id="952" r:id="rId37"/>
    <p:sldId id="902" r:id="rId38"/>
    <p:sldId id="960" r:id="rId39"/>
    <p:sldId id="727" r:id="rId40"/>
    <p:sldId id="734" r:id="rId41"/>
    <p:sldId id="729" r:id="rId42"/>
    <p:sldId id="879" r:id="rId43"/>
    <p:sldId id="961" r:id="rId44"/>
    <p:sldId id="965" r:id="rId45"/>
    <p:sldId id="750" r:id="rId46"/>
    <p:sldId id="751" r:id="rId47"/>
    <p:sldId id="834" r:id="rId48"/>
    <p:sldId id="942" r:id="rId49"/>
    <p:sldId id="903" r:id="rId50"/>
    <p:sldId id="904" r:id="rId51"/>
    <p:sldId id="905" r:id="rId52"/>
    <p:sldId id="906" r:id="rId53"/>
    <p:sldId id="907" r:id="rId54"/>
    <p:sldId id="908" r:id="rId55"/>
    <p:sldId id="909" r:id="rId56"/>
    <p:sldId id="910" r:id="rId57"/>
    <p:sldId id="836" r:id="rId58"/>
    <p:sldId id="844" r:id="rId59"/>
    <p:sldId id="845" r:id="rId60"/>
    <p:sldId id="846" r:id="rId61"/>
    <p:sldId id="968" r:id="rId62"/>
    <p:sldId id="969" r:id="rId63"/>
    <p:sldId id="847" r:id="rId64"/>
    <p:sldId id="737" r:id="rId65"/>
    <p:sldId id="911" r:id="rId66"/>
    <p:sldId id="912" r:id="rId67"/>
    <p:sldId id="913" r:id="rId68"/>
    <p:sldId id="914" r:id="rId69"/>
    <p:sldId id="915" r:id="rId70"/>
    <p:sldId id="916" r:id="rId71"/>
    <p:sldId id="917" r:id="rId72"/>
    <p:sldId id="918" r:id="rId73"/>
    <p:sldId id="919" r:id="rId74"/>
    <p:sldId id="920" r:id="rId75"/>
    <p:sldId id="921" r:id="rId76"/>
    <p:sldId id="970" r:id="rId77"/>
    <p:sldId id="967" r:id="rId78"/>
    <p:sldId id="922" r:id="rId79"/>
    <p:sldId id="971" r:id="rId80"/>
    <p:sldId id="854" r:id="rId81"/>
    <p:sldId id="759" r:id="rId82"/>
    <p:sldId id="943" r:id="rId83"/>
    <p:sldId id="866" r:id="rId84"/>
    <p:sldId id="867" r:id="rId85"/>
    <p:sldId id="966" r:id="rId86"/>
  </p:sldIdLst>
  <p:sldSz cx="12187238" cy="6859588"/>
  <p:notesSz cx="6858000" cy="9144000"/>
  <p:embeddedFontLst>
    <p:embeddedFont>
      <p:font typeface="Consolas" panose="020B0609020204030204" pitchFamily="49" charset="0"/>
      <p:regular r:id="rId89"/>
      <p:bold r:id="rId90"/>
      <p:italic r:id="rId91"/>
      <p:boldItalic r:id="rId92"/>
    </p:embeddedFont>
    <p:embeddedFont>
      <p:font typeface="Segoe Script" panose="020B0504020000000003" pitchFamily="34" charset="0"/>
      <p:regular r:id="rId93"/>
      <p:bold r:id="rId94"/>
    </p:embeddedFont>
    <p:embeddedFont>
      <p:font typeface="Helvetica" panose="020B0604020202020204" pitchFamily="34" charset="0"/>
      <p:regular r:id="rId95"/>
      <p:bold r:id="rId96"/>
      <p:italic r:id="rId97"/>
      <p:boldItalic r:id="rId98"/>
    </p:embeddedFont>
    <p:embeddedFont>
      <p:font typeface="Segoe UI Light" panose="020B0502040204020203" pitchFamily="34" charset="0"/>
      <p:regular r:id="rId99"/>
    </p:embeddedFont>
    <p:embeddedFont>
      <p:font typeface="Segoe UI" panose="020B0502040204020203" pitchFamily="34" charset="0"/>
      <p:regular r:id="rId100"/>
      <p:bold r:id="rId101"/>
      <p:italic r:id="rId102"/>
      <p:boldItalic r:id="rId103"/>
    </p:embeddedFont>
    <p:embeddedFont>
      <p:font typeface="Candara" panose="020E0502030303020204" pitchFamily="34" charset="0"/>
      <p:regular r:id="rId104"/>
      <p:bold r:id="rId105"/>
      <p:italic r:id="rId106"/>
      <p:boldItalic r:id="rId107"/>
    </p:embeddedFont>
    <p:embeddedFont>
      <p:font typeface="Segoe Light" panose="020B0604020202020204" charset="0"/>
      <p:regular r:id="rId108"/>
      <p:italic r:id="rId109"/>
    </p:embeddedFont>
    <p:embeddedFont>
      <p:font typeface="Andy" panose="03080602030302030203" pitchFamily="66" charset="0"/>
      <p:bold r:id="rId110"/>
    </p:embeddedFont>
  </p:embeddedFontLst>
  <p:defaultText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varScale="1">
        <p:scale>
          <a:sx n="74" d="100"/>
          <a:sy n="74" d="100"/>
        </p:scale>
        <p:origin x="102" y="72"/>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font" Target="fonts/font1.fntdata"/><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07" Type="http://schemas.openxmlformats.org/officeDocument/2006/relationships/font" Target="fonts/font19.fntdata"/><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notesMaster" Target="notesMasters/notesMaster1.xml"/><Relationship Id="rId102" Type="http://schemas.openxmlformats.org/officeDocument/2006/relationships/font" Target="fonts/font14.fntdata"/><Relationship Id="rId110" Type="http://schemas.openxmlformats.org/officeDocument/2006/relationships/font" Target="fonts/font22.fntdata"/><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font" Target="fonts/font15.fntdata"/><Relationship Id="rId108" Type="http://schemas.openxmlformats.org/officeDocument/2006/relationships/font" Target="fonts/font20.fntdata"/><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font" Target="fonts/font18.fntdata"/><Relationship Id="rId114"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font" Target="fonts/font21.fntdata"/><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font" Target="fonts/font4.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571481632"/>
        <c:axId val="571482416"/>
      </c:lineChart>
      <c:catAx>
        <c:axId val="571481632"/>
        <c:scaling>
          <c:orientation val="minMax"/>
        </c:scaling>
        <c:delete val="0"/>
        <c:axPos val="b"/>
        <c:majorTickMark val="out"/>
        <c:minorTickMark val="none"/>
        <c:tickLblPos val="nextTo"/>
        <c:crossAx val="571482416"/>
        <c:crosses val="autoZero"/>
        <c:auto val="1"/>
        <c:lblAlgn val="ctr"/>
        <c:lblOffset val="100"/>
        <c:noMultiLvlLbl val="0"/>
      </c:catAx>
      <c:valAx>
        <c:axId val="571482416"/>
        <c:scaling>
          <c:orientation val="minMax"/>
        </c:scaling>
        <c:delete val="1"/>
        <c:axPos val="l"/>
        <c:numFmt formatCode="General" sourceLinked="1"/>
        <c:majorTickMark val="out"/>
        <c:minorTickMark val="none"/>
        <c:tickLblPos val="nextTo"/>
        <c:crossAx val="57148163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F760CA18-B4D4-40DF-9B95-E868689F71EE}" type="presOf" srcId="{8AF86F65-257F-4D4B-8F3E-9FA582CE5FAF}" destId="{9833359F-7D17-45D4-8EB8-A5BB503C7C74}" srcOrd="1" destOrd="0" presId="urn:microsoft.com/office/officeart/2005/8/layout/venn1"/>
    <dgm:cxn modelId="{54C0A869-86C0-4D53-849D-191F5968CFA3}"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92CF1BCF-1D37-4343-ABAC-BC6B9B397A6A}" type="presOf" srcId="{8AF86F65-257F-4D4B-8F3E-9FA582CE5FAF}" destId="{ED9FBEAD-8068-422C-B57A-30CFA25C3E76}" srcOrd="0" destOrd="0" presId="urn:microsoft.com/office/officeart/2005/8/layout/venn1"/>
    <dgm:cxn modelId="{BAF139DE-96D6-49CA-B762-575CA109FB28}" type="presOf" srcId="{83D561A4-503F-45B2-B21E-B4C0A921F900}" destId="{B3DBAB2C-2BCB-4EFA-8EF8-288AFF90DBD0}" srcOrd="1" destOrd="0" presId="urn:microsoft.com/office/officeart/2005/8/layout/venn1"/>
    <dgm:cxn modelId="{8FCC75C0-5603-42D5-BF60-FE300ECE2A5E}"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F5CB2594-0F4B-4A04-A38E-0A2D57A2AF95}" type="presParOf" srcId="{54AD1ADC-A634-4621-A4E4-473A7E172D0E}" destId="{ED9FBEAD-8068-422C-B57A-30CFA25C3E76}" srcOrd="0" destOrd="0" presId="urn:microsoft.com/office/officeart/2005/8/layout/venn1"/>
    <dgm:cxn modelId="{C0605DDD-1E2B-4003-819C-268739868509}" type="presParOf" srcId="{54AD1ADC-A634-4621-A4E4-473A7E172D0E}" destId="{9833359F-7D17-45D4-8EB8-A5BB503C7C74}" srcOrd="1" destOrd="0" presId="urn:microsoft.com/office/officeart/2005/8/layout/venn1"/>
    <dgm:cxn modelId="{41E63332-79DC-4F32-8073-7B150858ABF6}" type="presParOf" srcId="{54AD1ADC-A634-4621-A4E4-473A7E172D0E}" destId="{C4F96459-0667-46A5-8464-979D32A5AFC0}" srcOrd="2" destOrd="0" presId="urn:microsoft.com/office/officeart/2005/8/layout/venn1"/>
    <dgm:cxn modelId="{208D2337-824E-4D53-BBDB-CA4CA65734DC}"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4C0E0C3A-C848-44C3-A253-5A3BA93B3CC0}"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D3697732-B6C1-40E6-A636-D51EC933AD50}" type="presOf" srcId="{37280AB1-95FF-42E8-94B7-DCF4D2A09A09}" destId="{54AD1ADC-A634-4621-A4E4-473A7E172D0E}" srcOrd="0" destOrd="0" presId="urn:microsoft.com/office/officeart/2005/8/layout/venn1"/>
    <dgm:cxn modelId="{02C615E4-1AF3-4BF5-93CD-7A149CD98897}"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35498660-11AE-4881-AE0A-C8CC4E975C57}" type="presOf" srcId="{8AF86F65-257F-4D4B-8F3E-9FA582CE5FAF}" destId="{ED9FBEAD-8068-422C-B57A-30CFA25C3E76}" srcOrd="0" destOrd="0" presId="urn:microsoft.com/office/officeart/2005/8/layout/venn1"/>
    <dgm:cxn modelId="{F4703513-1972-4C0C-B2DC-7070D1B200D5}" type="presOf" srcId="{83D561A4-503F-45B2-B21E-B4C0A921F900}" destId="{C4F96459-0667-46A5-8464-979D32A5AFC0}" srcOrd="0" destOrd="0" presId="urn:microsoft.com/office/officeart/2005/8/layout/venn1"/>
    <dgm:cxn modelId="{4E96250F-27EE-41AC-AD0F-7E5202B165E2}" type="presParOf" srcId="{54AD1ADC-A634-4621-A4E4-473A7E172D0E}" destId="{ED9FBEAD-8068-422C-B57A-30CFA25C3E76}" srcOrd="0" destOrd="0" presId="urn:microsoft.com/office/officeart/2005/8/layout/venn1"/>
    <dgm:cxn modelId="{C073815C-D2D3-41C1-BA9E-6803825B3E76}" type="presParOf" srcId="{54AD1ADC-A634-4621-A4E4-473A7E172D0E}" destId="{9833359F-7D17-45D4-8EB8-A5BB503C7C74}" srcOrd="1" destOrd="0" presId="urn:microsoft.com/office/officeart/2005/8/layout/venn1"/>
    <dgm:cxn modelId="{CD367F25-74D6-4E83-8972-DF2BF28F2946}" type="presParOf" srcId="{54AD1ADC-A634-4621-A4E4-473A7E172D0E}" destId="{C4F96459-0667-46A5-8464-979D32A5AFC0}" srcOrd="2" destOrd="0" presId="urn:microsoft.com/office/officeart/2005/8/layout/venn1"/>
    <dgm:cxn modelId="{D57367A5-6CF6-4D74-9742-C5A53F9E220F}"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a:t>
          </a:r>
          <a:r>
            <a:rPr lang="en-GB" b="0" u="none" dirty="0" smtClean="0">
              <a:latin typeface="Segoe UI Light" panose="020B0502040204020203" pitchFamily="34" charset="0"/>
            </a:rPr>
            <a:t># ad </a:t>
          </a:r>
          <a:r>
            <a:rPr lang="en-GB" b="0" u="none" dirty="0" smtClean="0">
              <a:latin typeface="Segoe UI Light" panose="020B0502040204020203" pitchFamily="34" charset="0"/>
            </a:rPr>
            <a:t>.NET </a:t>
          </a:r>
          <a:r>
            <a:rPr lang="en-GB" b="0" u="none" dirty="0" smtClean="0">
              <a:latin typeface="Segoe UI Light" panose="020B0502040204020203" pitchFamily="34" charset="0"/>
            </a:rPr>
            <a:t>are free, open</a:t>
          </a:r>
          <a:r>
            <a:rPr lang="en-GB" b="0" u="none" dirty="0" smtClean="0">
              <a:latin typeface="Segoe UI Light" panose="020B0502040204020203" pitchFamily="34" charset="0"/>
            </a:rPr>
            <a:t>, </a:t>
          </a:r>
          <a:r>
            <a:rPr lang="en-GB" b="0" u="none" dirty="0" smtClean="0">
              <a:latin typeface="Segoe UI Light" panose="020B0502040204020203" pitchFamily="34" charset="0"/>
            </a:rPr>
            <a:t>cross-platform</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 </a:t>
          </a:r>
          <a:br>
            <a:rPr lang="en-GB" b="0" baseline="0" dirty="0" smtClean="0">
              <a:latin typeface="Segoe UI Light" panose="020B0502040204020203" pitchFamily="34" charset="0"/>
            </a:rPr>
          </a:br>
          <a:r>
            <a:rPr lang="en-GB" b="0" baseline="0" dirty="0" smtClean="0">
              <a:latin typeface="Segoe UI Light" panose="020B0502040204020203" pitchFamily="34" charset="0"/>
            </a:rPr>
            <a:t>Roslyn for F#</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is under way, please contribute!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t>
          </a:r>
          <a:r>
            <a:rPr lang="en-GB" b="0" u="none" dirty="0" smtClean="0">
              <a:latin typeface="Segoe UI Light" panose="020B0502040204020203" pitchFamily="34" charset="0"/>
            </a:rPr>
            <a:t>professional</a:t>
          </a:r>
          <a:r>
            <a:rPr lang="en-GB" dirty="0" smtClean="0">
              <a:latin typeface="Segoe UI Light" panose="020B0502040204020203" pitchFamily="34" charset="0"/>
            </a:rPr>
            <a:t> </a:t>
          </a:r>
          <a:r>
            <a:rPr lang="en-GB" dirty="0" smtClean="0">
              <a:latin typeface="Segoe UI Light" panose="020B0502040204020203" pitchFamily="34" charset="0"/>
            </a:rPr>
            <a:t>tools for </a:t>
          </a:r>
          <a:r>
            <a:rPr lang="en-GB" dirty="0" smtClean="0">
              <a:latin typeface="Segoe UI Light" panose="020B0502040204020203" pitchFamily="34" charset="0"/>
            </a:rPr>
            <a:t>Windows/Azure</a:t>
          </a:r>
          <a:endParaRPr lang="en-GB" dirty="0" smtClean="0">
            <a:latin typeface="Segoe UI Light" panose="020B0502040204020203" pitchFamily="34" charset="0"/>
          </a:endParaRP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041940D6-5A7B-4C2A-A4BC-55C4DEFD3984}">
      <dgm:prSet/>
      <dgm:spPr/>
      <dgm:t>
        <a:bodyPr/>
        <a:lstStyle/>
        <a:p>
          <a:pPr rtl="0"/>
          <a:r>
            <a:rPr lang="en-GB" b="0" baseline="0" dirty="0" smtClean="0">
              <a:latin typeface="Segoe UI Light" panose="020B0502040204020203" pitchFamily="34" charset="0"/>
            </a:rPr>
            <a:t>The Visual F# Power Tools: </a:t>
          </a:r>
          <a:r>
            <a:rPr lang="en-GB" b="0" baseline="0" dirty="0" err="1" smtClean="0">
              <a:latin typeface="Segoe UI Light" panose="020B0502040204020203" pitchFamily="34" charset="0"/>
            </a:rPr>
            <a:t>refactorings</a:t>
          </a:r>
          <a:r>
            <a:rPr lang="en-GB" b="0" baseline="0" dirty="0" smtClean="0">
              <a:latin typeface="Segoe UI Light" panose="020B0502040204020203" pitchFamily="34" charset="0"/>
            </a:rPr>
            <a:t> and more</a:t>
          </a:r>
          <a:endParaRPr lang="en-GB" dirty="0"/>
        </a:p>
      </dgm:t>
    </dgm:pt>
    <dgm:pt modelId="{7E1F05CF-596F-4A8F-A73C-72460B0E57B1}" type="parTrans" cxnId="{DF048099-E4B2-4196-B7B5-2E5CC826AA65}">
      <dgm:prSet/>
      <dgm:spPr/>
      <dgm:t>
        <a:bodyPr/>
        <a:lstStyle/>
        <a:p>
          <a:endParaRPr lang="en-GB"/>
        </a:p>
      </dgm:t>
    </dgm:pt>
    <dgm:pt modelId="{E49C0A7A-4955-4486-9688-4CB591B49671}" type="sibTrans" cxnId="{DF048099-E4B2-4196-B7B5-2E5CC826AA65}">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2390EDE3-7673-40B5-9936-C06FBEE1B2B0}" type="pres">
      <dgm:prSet presAssocID="{041940D6-5A7B-4C2A-A4BC-55C4DEFD3984}" presName="node" presStyleLbl="node1" presStyleIdx="7" presStyleCnt="9">
        <dgm:presLayoutVars>
          <dgm:bulletEnabled val="1"/>
        </dgm:presLayoutVars>
      </dgm:prSet>
      <dgm:spPr/>
      <dgm:t>
        <a:bodyPr/>
        <a:lstStyle/>
        <a:p>
          <a:endParaRPr lang="en-GB"/>
        </a:p>
      </dgm:t>
    </dgm:pt>
    <dgm:pt modelId="{0EF61660-0DCF-405D-9AE4-66076901EBD6}" type="pres">
      <dgm:prSet presAssocID="{E49C0A7A-4955-4486-9688-4CB591B49671}"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2D28376-5A0B-491A-BAF2-E62AF3E208B5}" type="presOf" srcId="{34E93DDE-D099-4CA2-863C-7319E600DBE4}" destId="{84BBAD3E-47E3-429D-AF91-8056E7C916A7}" srcOrd="0" destOrd="0" presId="urn:microsoft.com/office/officeart/2005/8/layout/default"/>
    <dgm:cxn modelId="{E1DCBB5F-BCFC-4F63-A6AC-2BCC21EFD0CB}" type="presOf" srcId="{01DAB278-5C8C-4E71-8FFB-19B6D16E0324}" destId="{C74EC330-05F3-47AC-A5BF-0DC71ACE6964}" srcOrd="0" destOrd="0" presId="urn:microsoft.com/office/officeart/2005/8/layout/default"/>
    <dgm:cxn modelId="{FE68B257-8FD3-42D1-A9D0-A5092AEDE817}" type="presOf" srcId="{E57BB202-9091-4158-8EAE-95A0444981A3}" destId="{D3EB88B9-0AA2-4E01-A4D0-65EDC49182AA}" srcOrd="0" destOrd="0" presId="urn:microsoft.com/office/officeart/2005/8/layout/default"/>
    <dgm:cxn modelId="{CAB88DB9-55EB-48D6-BA5E-B6AEF2BF2961}" type="presOf" srcId="{3869B0B3-C26C-4A22-9117-C6E016928014}" destId="{EFEE37CB-8353-4BE7-B437-3CC87860D94D}" srcOrd="0" destOrd="0" presId="urn:microsoft.com/office/officeart/2005/8/layout/default"/>
    <dgm:cxn modelId="{DE6EED3B-6160-4AB1-9978-052346403839}" type="presOf" srcId="{E1413EAF-C3C0-4A6E-9039-2BB01ED50B55}" destId="{EEABEB6C-F727-47C6-9ED2-69321E699B00}" srcOrd="0" destOrd="0" presId="urn:microsoft.com/office/officeart/2005/8/layout/default"/>
    <dgm:cxn modelId="{D47D96DE-0924-40ED-A14B-63BA9E4B6BDC}" type="presOf" srcId="{8876AE51-7D57-4B62-A5B5-787005D2FA85}" destId="{1186CC94-DC70-4D57-A77D-37EDB4FD06E7}" srcOrd="0" destOrd="0" presId="urn:microsoft.com/office/officeart/2005/8/layout/default"/>
    <dgm:cxn modelId="{C6A58FEF-E6E5-4A99-8913-3B8C94B4D19D}" type="presOf" srcId="{99DDF2FC-920D-4C4D-9879-581E042ED7BA}" destId="{5DBDC61F-9554-4F83-A359-6FE8F2984F77}" srcOrd="0" destOrd="0" presId="urn:microsoft.com/office/officeart/2005/8/layout/default"/>
    <dgm:cxn modelId="{DF048099-E4B2-4196-B7B5-2E5CC826AA65}" srcId="{34E93DDE-D099-4CA2-863C-7319E600DBE4}" destId="{041940D6-5A7B-4C2A-A4BC-55C4DEFD3984}" srcOrd="7" destOrd="0" parTransId="{7E1F05CF-596F-4A8F-A73C-72460B0E57B1}" sibTransId="{E49C0A7A-4955-4486-9688-4CB591B49671}"/>
    <dgm:cxn modelId="{1241F25B-60A6-47AE-9595-97CFF126C48A}" srcId="{34E93DDE-D099-4CA2-863C-7319E600DBE4}" destId="{56328013-0983-4355-B5E7-5999E5FA6DA7}" srcOrd="3" destOrd="0" parTransId="{EFBC9737-8D0D-485E-91AF-CD7CB9B4EA07}" sibTransId="{4070C06F-E2B9-4709-891D-6205897428C2}"/>
    <dgm:cxn modelId="{30641A68-CCE8-470F-A87A-F9E092CDF7C5}" srcId="{34E93DDE-D099-4CA2-863C-7319E600DBE4}" destId="{A6AE4F78-536A-4EFD-8FEF-3AB9BE847C3E}" srcOrd="1" destOrd="0" parTransId="{669210DB-9EBE-4622-A4F2-83CB00A75AF2}" sibTransId="{7B4AB1C7-4341-4327-911B-758C48852598}"/>
    <dgm:cxn modelId="{FA051419-CB1B-46A2-ABFC-9DC855266E37}" srcId="{34E93DDE-D099-4CA2-863C-7319E600DBE4}" destId="{3869B0B3-C26C-4A22-9117-C6E016928014}" srcOrd="5" destOrd="0" parTransId="{16D56DCA-7331-4EBD-AA8E-1517B18ED81A}" sibTransId="{797E255E-CDA6-4A5D-89D8-D0A811593FF7}"/>
    <dgm:cxn modelId="{F81354D4-6E3F-4942-ACF0-983824887760}" type="presOf" srcId="{56328013-0983-4355-B5E7-5999E5FA6DA7}" destId="{3BA32929-EE9C-4E0C-85E5-8B6344E85F5D}" srcOrd="0" destOrd="0" presId="urn:microsoft.com/office/officeart/2005/8/layout/default"/>
    <dgm:cxn modelId="{CB1ABCCD-F3DC-4937-965D-CE3A9E2FEC57}" type="presOf" srcId="{A6AE4F78-536A-4EFD-8FEF-3AB9BE847C3E}" destId="{26173910-6CAB-4A25-AC9D-B4857C42D832}"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1C62A3C0-32AE-4B47-AA3D-3593CC63AE89}" type="presOf" srcId="{041940D6-5A7B-4C2A-A4BC-55C4DEFD3984}" destId="{2390EDE3-7673-40B5-9936-C06FBEE1B2B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3D1A1651-3618-4B95-ADDD-98D68F148B2B}" srcId="{34E93DDE-D099-4CA2-863C-7319E600DBE4}" destId="{E57BB202-9091-4158-8EAE-95A0444981A3}" srcOrd="2" destOrd="0" parTransId="{BACDC0ED-BEA1-4193-957E-98357533EE11}" sibTransId="{7348227B-851A-4A99-BE8D-379BC491C0E5}"/>
    <dgm:cxn modelId="{D964ECAD-E124-43D3-A979-F43A1EDFA96C}" srcId="{34E93DDE-D099-4CA2-863C-7319E600DBE4}" destId="{E1413EAF-C3C0-4A6E-9039-2BB01ED50B55}" srcOrd="4" destOrd="0" parTransId="{C8412A62-C25C-476B-A021-5AA71FFD2AC3}" sibTransId="{31189D48-8CF0-4852-8D46-275C351BC8C3}"/>
    <dgm:cxn modelId="{C46F46B3-0F4D-4197-BE92-2693A26EE5BD}" type="presParOf" srcId="{84BBAD3E-47E3-429D-AF91-8056E7C916A7}" destId="{5DBDC61F-9554-4F83-A359-6FE8F2984F77}" srcOrd="0" destOrd="0" presId="urn:microsoft.com/office/officeart/2005/8/layout/default"/>
    <dgm:cxn modelId="{791CD19E-0DA8-418B-9B73-4DAAB1788265}" type="presParOf" srcId="{84BBAD3E-47E3-429D-AF91-8056E7C916A7}" destId="{8434AF5F-A31D-4FF4-8F5A-458E6D8F3588}" srcOrd="1" destOrd="0" presId="urn:microsoft.com/office/officeart/2005/8/layout/default"/>
    <dgm:cxn modelId="{45EE9379-C4FF-488F-B475-5E9A70281D33}" type="presParOf" srcId="{84BBAD3E-47E3-429D-AF91-8056E7C916A7}" destId="{26173910-6CAB-4A25-AC9D-B4857C42D832}" srcOrd="2" destOrd="0" presId="urn:microsoft.com/office/officeart/2005/8/layout/default"/>
    <dgm:cxn modelId="{7265CCE6-C215-415A-85FB-E9D6FFA3E2F2}" type="presParOf" srcId="{84BBAD3E-47E3-429D-AF91-8056E7C916A7}" destId="{F9E7C850-122C-494B-B459-774295305840}" srcOrd="3" destOrd="0" presId="urn:microsoft.com/office/officeart/2005/8/layout/default"/>
    <dgm:cxn modelId="{592921DD-DD11-48A8-9B1A-1A9EDFF9AC35}" type="presParOf" srcId="{84BBAD3E-47E3-429D-AF91-8056E7C916A7}" destId="{D3EB88B9-0AA2-4E01-A4D0-65EDC49182AA}" srcOrd="4" destOrd="0" presId="urn:microsoft.com/office/officeart/2005/8/layout/default"/>
    <dgm:cxn modelId="{AAEE8010-7151-487D-88F8-2DB39345CCFE}" type="presParOf" srcId="{84BBAD3E-47E3-429D-AF91-8056E7C916A7}" destId="{4467A08A-3231-4DFB-B081-541EF5E2182F}" srcOrd="5" destOrd="0" presId="urn:microsoft.com/office/officeart/2005/8/layout/default"/>
    <dgm:cxn modelId="{B6C64936-BE1F-4C21-8C1E-95F5179BA77A}" type="presParOf" srcId="{84BBAD3E-47E3-429D-AF91-8056E7C916A7}" destId="{3BA32929-EE9C-4E0C-85E5-8B6344E85F5D}" srcOrd="6" destOrd="0" presId="urn:microsoft.com/office/officeart/2005/8/layout/default"/>
    <dgm:cxn modelId="{257C11CC-1542-4C98-8870-BE53190D34D0}" type="presParOf" srcId="{84BBAD3E-47E3-429D-AF91-8056E7C916A7}" destId="{F2A8E036-9CE7-4747-A060-62F0FFDE8BCC}" srcOrd="7" destOrd="0" presId="urn:microsoft.com/office/officeart/2005/8/layout/default"/>
    <dgm:cxn modelId="{B36249CB-B15F-41B3-97D1-1F59F2B8B0B3}" type="presParOf" srcId="{84BBAD3E-47E3-429D-AF91-8056E7C916A7}" destId="{EEABEB6C-F727-47C6-9ED2-69321E699B00}" srcOrd="8" destOrd="0" presId="urn:microsoft.com/office/officeart/2005/8/layout/default"/>
    <dgm:cxn modelId="{30EE0762-EA40-4280-A8F3-4F1B20345345}" type="presParOf" srcId="{84BBAD3E-47E3-429D-AF91-8056E7C916A7}" destId="{7740FB65-038F-4D0E-90E1-89CE3209C342}" srcOrd="9" destOrd="0" presId="urn:microsoft.com/office/officeart/2005/8/layout/default"/>
    <dgm:cxn modelId="{B41A1B3A-6020-45A7-AC83-C10568F39516}" type="presParOf" srcId="{84BBAD3E-47E3-429D-AF91-8056E7C916A7}" destId="{EFEE37CB-8353-4BE7-B437-3CC87860D94D}" srcOrd="10" destOrd="0" presId="urn:microsoft.com/office/officeart/2005/8/layout/default"/>
    <dgm:cxn modelId="{39664C01-529C-4125-AEEB-68DF0D35FADD}" type="presParOf" srcId="{84BBAD3E-47E3-429D-AF91-8056E7C916A7}" destId="{57663CE2-3598-4E82-BA9D-797927CC331F}" srcOrd="11" destOrd="0" presId="urn:microsoft.com/office/officeart/2005/8/layout/default"/>
    <dgm:cxn modelId="{9B4EEFDB-E1FD-458D-AD29-008C6998F869}" type="presParOf" srcId="{84BBAD3E-47E3-429D-AF91-8056E7C916A7}" destId="{1186CC94-DC70-4D57-A77D-37EDB4FD06E7}" srcOrd="12" destOrd="0" presId="urn:microsoft.com/office/officeart/2005/8/layout/default"/>
    <dgm:cxn modelId="{B110F80A-AC12-4199-A14D-C9CF3DBE3A5E}" type="presParOf" srcId="{84BBAD3E-47E3-429D-AF91-8056E7C916A7}" destId="{9A64EB8B-CE9D-46B9-898F-A74A7D3C79C4}" srcOrd="13" destOrd="0" presId="urn:microsoft.com/office/officeart/2005/8/layout/default"/>
    <dgm:cxn modelId="{7FE6D363-EB83-4B46-BEF4-684BE0F3BBE1}" type="presParOf" srcId="{84BBAD3E-47E3-429D-AF91-8056E7C916A7}" destId="{2390EDE3-7673-40B5-9936-C06FBEE1B2B0}" srcOrd="14" destOrd="0" presId="urn:microsoft.com/office/officeart/2005/8/layout/default"/>
    <dgm:cxn modelId="{3A9B35C5-B723-4596-A1E6-1A13435867E1}" type="presParOf" srcId="{84BBAD3E-47E3-429D-AF91-8056E7C916A7}" destId="{0EF61660-0DCF-405D-9AE4-66076901EBD6}" srcOrd="15" destOrd="0" presId="urn:microsoft.com/office/officeart/2005/8/layout/default"/>
    <dgm:cxn modelId="{DBB5857D-A816-4BE9-9C56-620C25DFA991}"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a:t>
          </a:r>
          <a:r>
            <a:rPr lang="en-GB" sz="3200" b="0" dirty="0" smtClean="0">
              <a:latin typeface="+mj-lt"/>
            </a:rPr>
            <a:t>+ Cloud</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a:t>
          </a:r>
          <a:r>
            <a:rPr lang="en-GB" sz="3200" b="0" dirty="0" smtClean="0">
              <a:latin typeface="+mj-lt"/>
            </a:rPr>
            <a:t>+ DSLs</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a:t>
          </a:r>
          <a:r>
            <a:rPr lang="en-GB" sz="3200" b="0" baseline="0" dirty="0" smtClean="0">
              <a:latin typeface="+mj-lt"/>
            </a:rPr>
            <a:t>+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a:t>
          </a:r>
          <a:r>
            <a:rPr lang="en-GB" sz="3200" b="0" dirty="0" smtClean="0">
              <a:latin typeface="+mj-lt"/>
            </a:rPr>
            <a:t>+Testing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dirty="0" smtClean="0">
              <a:latin typeface="+mj-lt"/>
            </a:rPr>
            <a:t>F# </a:t>
          </a:r>
          <a:r>
            <a:rPr lang="en-GB" sz="3200" b="0" dirty="0" smtClean="0">
              <a:latin typeface="+mj-lt"/>
            </a:rPr>
            <a:t>+ Web</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36BE772A-2E35-4FC1-9BFC-AD424AC010DB}">
      <dgm:prSet custT="1"/>
      <dgm:spPr/>
      <dgm:t>
        <a:bodyPr/>
        <a:lstStyle/>
        <a:p>
          <a:pPr rtl="0"/>
          <a:r>
            <a:rPr lang="en-GB" sz="3200" b="0" dirty="0" smtClean="0">
              <a:latin typeface="+mj-lt"/>
            </a:rPr>
            <a:t>F# + Excel</a:t>
          </a:r>
          <a:endParaRPr lang="en-GB" sz="3200" b="0" dirty="0">
            <a:latin typeface="+mj-lt"/>
          </a:endParaRPr>
        </a:p>
      </dgm:t>
    </dgm:pt>
    <dgm:pt modelId="{AA078AA7-419D-4E05-9D50-BC957C52F9A4}" type="parTrans" cxnId="{10CB4F1E-57FF-41C7-AE20-98714D09BD4E}">
      <dgm:prSet/>
      <dgm:spPr/>
      <dgm:t>
        <a:bodyPr/>
        <a:lstStyle/>
        <a:p>
          <a:endParaRPr lang="en-GB" sz="2400"/>
        </a:p>
      </dgm:t>
    </dgm:pt>
    <dgm:pt modelId="{12D52B4D-1CE5-4547-BA86-67F141924A67}" type="sibTrans" cxnId="{10CB4F1E-57FF-41C7-AE20-98714D09BD4E}">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8">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8">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8">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8">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8">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8">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8">
        <dgm:presLayoutVars>
          <dgm:bulletEnabled val="1"/>
        </dgm:presLayoutVars>
      </dgm:prSet>
      <dgm:spPr/>
      <dgm:t>
        <a:bodyPr/>
        <a:lstStyle/>
        <a:p>
          <a:endParaRPr lang="en-GB"/>
        </a:p>
      </dgm:t>
    </dgm:pt>
    <dgm:pt modelId="{9AE86992-AE63-4D89-8FE0-45C96BF644EF}" type="pres">
      <dgm:prSet presAssocID="{796F2D04-5431-410C-962F-D2BB1CD59920}" presName="sibTrans" presStyleCnt="0"/>
      <dgm:spPr/>
    </dgm:pt>
    <dgm:pt modelId="{F2F75E79-A7D1-4E06-B4F0-82074964DC87}" type="pres">
      <dgm:prSet presAssocID="{36BE772A-2E35-4FC1-9BFC-AD424AC010DB}" presName="node" presStyleLbl="node1" presStyleIdx="7" presStyleCnt="8">
        <dgm:presLayoutVars>
          <dgm:bulletEnabled val="1"/>
        </dgm:presLayoutVars>
      </dgm:prSet>
      <dgm:spPr/>
      <dgm:t>
        <a:bodyPr/>
        <a:lstStyle/>
        <a:p>
          <a:endParaRPr lang="en-GB"/>
        </a:p>
      </dgm:t>
    </dgm:pt>
  </dgm:ptLst>
  <dgm:cxnLst>
    <dgm:cxn modelId="{07461B2F-1104-4AD3-9BCD-429B65245E11}" type="presOf" srcId="{9CF568F0-5BE9-4CA8-B6C3-4B4C7AFEE50E}" destId="{5ADF61FE-FF80-45AA-A9CE-E34B60324B42}"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4AD7A169-8889-43AD-B21A-FEF7B9BA18C8}" type="presOf" srcId="{98560FE6-8497-40FE-BB96-19DF5575BF5C}" destId="{06DCBB91-7B26-4835-B33A-CA07C186EB0F}"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278EA8E7-5EAF-4027-B27E-B551CEA83181}" type="presOf" srcId="{5997C62F-5E7C-4475-ABF9-3701BF1F545C}" destId="{52A4FD40-540C-4BE8-8FDE-D96AA35A7D10}" srcOrd="0" destOrd="0" presId="urn:microsoft.com/office/officeart/2005/8/layout/default"/>
    <dgm:cxn modelId="{56C63314-044A-4655-94C0-05F067F922D0}" type="presOf" srcId="{A4661360-F828-43C9-A256-E9034F2C2550}" destId="{9F535F91-926F-4CD9-9E50-DD6024FF90E6}" srcOrd="0" destOrd="0" presId="urn:microsoft.com/office/officeart/2005/8/layout/default"/>
    <dgm:cxn modelId="{4061AC69-7391-4915-AEAA-94CB4A2F1AF3}" type="presOf" srcId="{C28BD1D3-73FD-45AC-9DD9-34250D73D7A8}" destId="{E0E71C54-F2D1-4C91-8C80-6B09BF84E94B}" srcOrd="0" destOrd="0" presId="urn:microsoft.com/office/officeart/2005/8/layout/default"/>
    <dgm:cxn modelId="{266CEEF5-A915-4704-9F32-D7915C7F14C0}" type="presOf" srcId="{36BE772A-2E35-4FC1-9BFC-AD424AC010DB}" destId="{F2F75E79-A7D1-4E06-B4F0-82074964DC87}" srcOrd="0" destOrd="0" presId="urn:microsoft.com/office/officeart/2005/8/layout/default"/>
    <dgm:cxn modelId="{4E387718-7342-46FE-A7BC-5B30966DD340}" type="presOf" srcId="{4F0A28B8-1F1A-4D80-9BE8-A97084A86C00}" destId="{18B03463-1FBD-4DF5-8CA0-D3CB9BDC0293}"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7533CE10-6F5A-49D0-B5C2-57CCB11D902F}" type="presOf" srcId="{CE12A5F0-51E9-4188-936B-C22A5D76B0C8}" destId="{D3652699-7A9F-4E10-8F28-EB1B4316ACCE}" srcOrd="0" destOrd="0" presId="urn:microsoft.com/office/officeart/2005/8/layout/default"/>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2CAA4D51-651E-4753-8DF3-C8047E3294DB}" type="presOf" srcId="{480BBCCB-0D11-49A2-ADF6-0426D1B8FD6A}" destId="{BCE7658B-2374-4A6C-9925-B2C56248DCAA}" srcOrd="0" destOrd="0" presId="urn:microsoft.com/office/officeart/2005/8/layout/default"/>
    <dgm:cxn modelId="{10CB4F1E-57FF-41C7-AE20-98714D09BD4E}" srcId="{5997C62F-5E7C-4475-ABF9-3701BF1F545C}" destId="{36BE772A-2E35-4FC1-9BFC-AD424AC010DB}" srcOrd="7" destOrd="0" parTransId="{AA078AA7-419D-4E05-9D50-BC957C52F9A4}" sibTransId="{12D52B4D-1CE5-4547-BA86-67F141924A67}"/>
    <dgm:cxn modelId="{E30D0815-ED0A-456D-AD00-DD20C86F87D5}" type="presParOf" srcId="{52A4FD40-540C-4BE8-8FDE-D96AA35A7D10}" destId="{06DCBB91-7B26-4835-B33A-CA07C186EB0F}" srcOrd="0" destOrd="0" presId="urn:microsoft.com/office/officeart/2005/8/layout/default"/>
    <dgm:cxn modelId="{AF2D27A0-296F-4974-B57A-72E16E897678}" type="presParOf" srcId="{52A4FD40-540C-4BE8-8FDE-D96AA35A7D10}" destId="{093FD4D1-2775-4A3E-AC72-EB598E32E147}" srcOrd="1" destOrd="0" presId="urn:microsoft.com/office/officeart/2005/8/layout/default"/>
    <dgm:cxn modelId="{D13B58AB-05C9-4D06-9D7A-13E2782354B9}" type="presParOf" srcId="{52A4FD40-540C-4BE8-8FDE-D96AA35A7D10}" destId="{E0E71C54-F2D1-4C91-8C80-6B09BF84E94B}" srcOrd="2" destOrd="0" presId="urn:microsoft.com/office/officeart/2005/8/layout/default"/>
    <dgm:cxn modelId="{389DA9C5-555C-436A-B4AD-78EB443F029D}" type="presParOf" srcId="{52A4FD40-540C-4BE8-8FDE-D96AA35A7D10}" destId="{E78BBC4B-316A-4A08-BFFB-73C51016128A}" srcOrd="3" destOrd="0" presId="urn:microsoft.com/office/officeart/2005/8/layout/default"/>
    <dgm:cxn modelId="{F122AF84-6641-4BA2-9633-BF84D99634CC}" type="presParOf" srcId="{52A4FD40-540C-4BE8-8FDE-D96AA35A7D10}" destId="{5ADF61FE-FF80-45AA-A9CE-E34B60324B42}" srcOrd="4" destOrd="0" presId="urn:microsoft.com/office/officeart/2005/8/layout/default"/>
    <dgm:cxn modelId="{312917DC-D76A-400B-80FB-D17B10CF1F74}" type="presParOf" srcId="{52A4FD40-540C-4BE8-8FDE-D96AA35A7D10}" destId="{F457AE65-E4FF-4C48-915D-16FFBAB09FE3}" srcOrd="5" destOrd="0" presId="urn:microsoft.com/office/officeart/2005/8/layout/default"/>
    <dgm:cxn modelId="{9B7A93A3-EEBE-4EAE-8872-2280BAE7A654}" type="presParOf" srcId="{52A4FD40-540C-4BE8-8FDE-D96AA35A7D10}" destId="{18B03463-1FBD-4DF5-8CA0-D3CB9BDC0293}" srcOrd="6" destOrd="0" presId="urn:microsoft.com/office/officeart/2005/8/layout/default"/>
    <dgm:cxn modelId="{FF5D3CF5-4492-4048-ABA7-D2042E32A66E}" type="presParOf" srcId="{52A4FD40-540C-4BE8-8FDE-D96AA35A7D10}" destId="{7BE245B1-DFD0-48DB-BF62-C9DB09716608}" srcOrd="7" destOrd="0" presId="urn:microsoft.com/office/officeart/2005/8/layout/default"/>
    <dgm:cxn modelId="{C7021F4E-69AE-4BB9-83ED-2E4D4FCF6BFA}" type="presParOf" srcId="{52A4FD40-540C-4BE8-8FDE-D96AA35A7D10}" destId="{9F535F91-926F-4CD9-9E50-DD6024FF90E6}" srcOrd="8" destOrd="0" presId="urn:microsoft.com/office/officeart/2005/8/layout/default"/>
    <dgm:cxn modelId="{B6717459-B455-42CD-92B9-CCA962EF6867}" type="presParOf" srcId="{52A4FD40-540C-4BE8-8FDE-D96AA35A7D10}" destId="{D4217C49-710B-4040-BD9D-E3996AEE299E}" srcOrd="9" destOrd="0" presId="urn:microsoft.com/office/officeart/2005/8/layout/default"/>
    <dgm:cxn modelId="{D42A97BD-9444-4B60-BFD3-078AB1BEAFA1}" type="presParOf" srcId="{52A4FD40-540C-4BE8-8FDE-D96AA35A7D10}" destId="{BCE7658B-2374-4A6C-9925-B2C56248DCAA}" srcOrd="10" destOrd="0" presId="urn:microsoft.com/office/officeart/2005/8/layout/default"/>
    <dgm:cxn modelId="{7504306E-4FCB-4424-A3A5-C1DE63D262A4}" type="presParOf" srcId="{52A4FD40-540C-4BE8-8FDE-D96AA35A7D10}" destId="{92B533C0-C227-458D-A105-6EECA8C9545E}" srcOrd="11" destOrd="0" presId="urn:microsoft.com/office/officeart/2005/8/layout/default"/>
    <dgm:cxn modelId="{B8A401A1-AC4B-4D7F-87F4-CEF44B670C6F}" type="presParOf" srcId="{52A4FD40-540C-4BE8-8FDE-D96AA35A7D10}" destId="{D3652699-7A9F-4E10-8F28-EB1B4316ACCE}" srcOrd="12" destOrd="0" presId="urn:microsoft.com/office/officeart/2005/8/layout/default"/>
    <dgm:cxn modelId="{A4525B95-5326-4AF0-82D2-DC7444F6E045}" type="presParOf" srcId="{52A4FD40-540C-4BE8-8FDE-D96AA35A7D10}" destId="{9AE86992-AE63-4D89-8FE0-45C96BF644EF}" srcOrd="13" destOrd="0" presId="urn:microsoft.com/office/officeart/2005/8/layout/default"/>
    <dgm:cxn modelId="{06CCD734-87A8-41D7-B3D8-9AB27737EFA1}" type="presParOf" srcId="{52A4FD40-540C-4BE8-8FDE-D96AA35A7D10}" destId="{F2F75E79-A7D1-4E06-B4F0-82074964DC8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600" b="1" dirty="0" smtClean="0">
              <a:latin typeface="Segoe UI Light" panose="020B0502040204020203" pitchFamily="34" charset="0"/>
            </a:rPr>
            <a:t>Scalable </a:t>
          </a:r>
          <a:r>
            <a:rPr lang="en-GB" sz="3600" b="1" dirty="0" err="1" smtClean="0">
              <a:latin typeface="Segoe UI Light" panose="020B0502040204020203" pitchFamily="34" charset="0"/>
            </a:rPr>
            <a:t>metadata+data</a:t>
          </a:r>
          <a:r>
            <a:rPr lang="en-GB" sz="3600" b="1" dirty="0" smtClean="0">
              <a:latin typeface="Segoe UI Light" panose="020B0502040204020203" pitchFamily="34" charset="0"/>
            </a:rPr>
            <a:t> integration is a key challenge for programming today</a:t>
          </a:r>
          <a:endParaRPr lang="en-GB" sz="3600" b="1" dirty="0">
            <a:latin typeface="Segoe UI Light" panose="020B0502040204020203" pitchFamily="34" charset="0"/>
          </a:endParaRPr>
        </a:p>
      </dgm:t>
    </dgm:pt>
    <dgm:pt modelId="{72B855FC-866E-4258-832D-30A37BCBCDE1}" type="parTrans" cxnId="{FFCEE583-B4C0-45A3-A630-63A488554D9F}">
      <dgm:prSet/>
      <dgm:spPr/>
      <dgm:t>
        <a:bodyPr/>
        <a:lstStyle/>
        <a:p>
          <a:endParaRPr lang="en-GB" sz="3200" b="0">
            <a:latin typeface="Segoe UI Light" panose="020B0502040204020203" pitchFamily="34" charset="0"/>
          </a:endParaRPr>
        </a:p>
      </dgm:t>
    </dgm:pt>
    <dgm:pt modelId="{6BFF7754-84A9-4A25-AA68-AF749307859A}" type="sibTrans" cxnId="{FFCEE583-B4C0-45A3-A630-63A488554D9F}">
      <dgm:prSet/>
      <dgm:spPr/>
      <dgm:t>
        <a:bodyPr/>
        <a:lstStyle/>
        <a:p>
          <a:endParaRPr lang="en-GB" sz="3200" b="0">
            <a:latin typeface="Segoe UI Light" panose="020B0502040204020203" pitchFamily="34" charset="0"/>
          </a:endParaRPr>
        </a:p>
      </dgm:t>
    </dgm:pt>
    <dgm:pt modelId="{EBD660B0-9FB2-46AD-BEED-93D16DB386C1}">
      <dgm:prSet custT="1"/>
      <dgm:spPr/>
      <dgm:t>
        <a:bodyPr/>
        <a:lstStyle/>
        <a:p>
          <a:pPr rtl="0"/>
          <a:r>
            <a:rPr lang="en-GB" sz="3600" b="1" dirty="0" smtClean="0">
              <a:latin typeface="Segoe UI Light" panose="020B0502040204020203" pitchFamily="34" charset="0"/>
            </a:rPr>
            <a:t>F# Type Providers are ready for use in production .NET systems</a:t>
          </a:r>
          <a:endParaRPr lang="en-GB" sz="3600" b="1" dirty="0">
            <a:latin typeface="Segoe UI Light" panose="020B0502040204020203" pitchFamily="34" charset="0"/>
          </a:endParaRPr>
        </a:p>
      </dgm:t>
    </dgm:pt>
    <dgm:pt modelId="{D7DBE29B-5A31-440A-B96F-95674EEF9528}" type="parTrans" cxnId="{C2BE8202-D25A-4AAC-B1C4-1512F4570B53}">
      <dgm:prSet/>
      <dgm:spPr/>
      <dgm:t>
        <a:bodyPr/>
        <a:lstStyle/>
        <a:p>
          <a:endParaRPr lang="en-GB" sz="1800">
            <a:latin typeface="Segoe UI Light" panose="020B0502040204020203" pitchFamily="34" charset="0"/>
          </a:endParaRPr>
        </a:p>
      </dgm:t>
    </dgm:pt>
    <dgm:pt modelId="{70C0B9E0-305A-4BF7-BC79-9537685DBA40}" type="sibTrans" cxnId="{C2BE8202-D25A-4AAC-B1C4-1512F4570B53}">
      <dgm:prSet/>
      <dgm:spPr/>
      <dgm:t>
        <a:bodyPr/>
        <a:lstStyle/>
        <a:p>
          <a:endParaRPr lang="en-GB" sz="1800">
            <a:latin typeface="Segoe UI Light" panose="020B0502040204020203" pitchFamily="34" charset="0"/>
          </a:endParaRPr>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2">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t>
        <a:bodyPr/>
        <a:lstStyle/>
        <a:p>
          <a:endParaRPr lang="en-GB"/>
        </a:p>
      </dgm:t>
    </dgm:pt>
    <dgm:pt modelId="{55DE15EE-5796-4539-982A-CD1D8C9BE7B9}" type="pres">
      <dgm:prSet presAssocID="{EBD660B0-9FB2-46AD-BEED-93D16DB386C1}" presName="node" presStyleLbl="node1" presStyleIdx="1" presStyleCnt="2">
        <dgm:presLayoutVars>
          <dgm:bulletEnabled val="1"/>
        </dgm:presLayoutVars>
      </dgm:prSet>
      <dgm:spPr/>
      <dgm:t>
        <a:bodyPr/>
        <a:lstStyle/>
        <a:p>
          <a:endParaRPr lang="en-GB"/>
        </a:p>
      </dgm:t>
    </dgm:pt>
  </dgm:ptLst>
  <dgm:cxnLst>
    <dgm:cxn modelId="{7DD23F5C-7BED-4AB1-853F-252CF347C029}" type="presOf" srcId="{98560FE6-8497-40FE-BB96-19DF5575BF5C}" destId="{06DCBB91-7B26-4835-B33A-CA07C186EB0F}" srcOrd="0" destOrd="0" presId="urn:microsoft.com/office/officeart/2005/8/layout/default"/>
    <dgm:cxn modelId="{C2BE8202-D25A-4AAC-B1C4-1512F4570B53}" srcId="{5997C62F-5E7C-4475-ABF9-3701BF1F545C}" destId="{EBD660B0-9FB2-46AD-BEED-93D16DB386C1}" srcOrd="1" destOrd="0" parTransId="{D7DBE29B-5A31-440A-B96F-95674EEF9528}" sibTransId="{70C0B9E0-305A-4BF7-BC79-9537685DBA40}"/>
    <dgm:cxn modelId="{48F9FAE9-EFD7-48E2-9DA8-382F804ED73A}" type="presOf" srcId="{5997C62F-5E7C-4475-ABF9-3701BF1F545C}" destId="{52A4FD40-540C-4BE8-8FDE-D96AA35A7D10}" srcOrd="0" destOrd="0" presId="urn:microsoft.com/office/officeart/2005/8/layout/default"/>
    <dgm:cxn modelId="{A04D9D7F-41B7-410F-A151-03E4815B16B2}" type="presOf" srcId="{EBD660B0-9FB2-46AD-BEED-93D16DB386C1}" destId="{55DE15EE-5796-4539-982A-CD1D8C9BE7B9}"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9DB244E3-3F83-46BD-9633-BB564645C47B}" type="presParOf" srcId="{52A4FD40-540C-4BE8-8FDE-D96AA35A7D10}" destId="{06DCBB91-7B26-4835-B33A-CA07C186EB0F}" srcOrd="0" destOrd="0" presId="urn:microsoft.com/office/officeart/2005/8/layout/default"/>
    <dgm:cxn modelId="{3BD251FA-5668-4C97-98D3-ABCFCCEE5BC1}" type="presParOf" srcId="{52A4FD40-540C-4BE8-8FDE-D96AA35A7D10}" destId="{093FD4D1-2775-4A3E-AC72-EB598E32E147}" srcOrd="1" destOrd="0" presId="urn:microsoft.com/office/officeart/2005/8/layout/default"/>
    <dgm:cxn modelId="{3FA2075D-8AC9-4ABF-92DF-77837A93B2BB}" type="presParOf" srcId="{52A4FD40-540C-4BE8-8FDE-D96AA35A7D10}" destId="{55DE15EE-5796-4539-982A-CD1D8C9BE7B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8000" b="0" dirty="0" smtClean="0">
              <a:latin typeface="Segoe Script" panose="020B0504020000000003" pitchFamily="34" charset="0"/>
            </a:rPr>
            <a:t>F#</a:t>
          </a:r>
          <a:endParaRPr lang="en-US" sz="3600" b="0" dirty="0">
            <a:latin typeface="Segoe Script" panose="020B0504020000000003" pitchFamily="34" charset="0"/>
          </a:endParaRPr>
        </a:p>
      </dgm:t>
    </dgm:pt>
    <dgm:pt modelId="{F2965A2F-5969-4BEE-816D-3851E58EC2F4}" type="parTrans" cxnId="{5878124E-315D-420E-A1E9-A7CC79A6320B}">
      <dgm:prSet/>
      <dgm:spPr/>
      <dgm:t>
        <a:bodyPr/>
        <a:lstStyle/>
        <a:p>
          <a:endParaRPr lang="en-US" sz="3200" b="0"/>
        </a:p>
      </dgm:t>
    </dgm:pt>
    <dgm:pt modelId="{4495C953-E758-40B5-96E6-91E656D25076}" type="sibTrans" cxnId="{5878124E-315D-420E-A1E9-A7CC79A6320B}">
      <dgm:prSet/>
      <dgm:spPr/>
      <dgm:t>
        <a:bodyPr/>
        <a:lstStyle/>
        <a:p>
          <a:endParaRPr lang="en-US" sz="3200" b="0"/>
        </a:p>
      </dgm:t>
    </dgm:pt>
    <dgm:pt modelId="{B6DA48CD-B6A1-40DF-B1B2-298D0352C4AA}">
      <dgm:prSet custT="1"/>
      <dgm:spPr/>
      <dgm:t>
        <a:bodyPr/>
        <a:lstStyle/>
        <a:p>
          <a:pPr rtl="0"/>
          <a:r>
            <a:rPr lang="en-GB" sz="3600" dirty="0" smtClean="0"/>
            <a:t>The safe choice for enterprise data programming</a:t>
          </a:r>
          <a:endParaRPr lang="en-US" sz="3600" b="0" dirty="0"/>
        </a:p>
      </dgm:t>
    </dgm:pt>
    <dgm:pt modelId="{1E1D15BA-B465-4B32-88A9-5EC3A54AFD7E}" type="parTrans" cxnId="{0A4FF1E7-E933-4C60-BCA1-B3784330DCD2}">
      <dgm:prSet/>
      <dgm:spPr/>
      <dgm:t>
        <a:bodyPr/>
        <a:lstStyle/>
        <a:p>
          <a:endParaRPr lang="en-US" sz="3200" b="0"/>
        </a:p>
      </dgm:t>
    </dgm:pt>
    <dgm:pt modelId="{AB616020-4390-47C6-943E-87A53E0DC69B}" type="sibTrans" cxnId="{0A4FF1E7-E933-4C60-BCA1-B3784330DCD2}">
      <dgm:prSet/>
      <dgm:spPr/>
      <dgm:t>
        <a:bodyPr/>
        <a:lstStyle/>
        <a:p>
          <a:endParaRPr lang="en-US" sz="3200" b="0"/>
        </a:p>
      </dgm:t>
    </dgm:pt>
    <dgm:pt modelId="{8379D34F-D2EB-44C7-A6BA-B404EF2D892C}">
      <dgm:prSet custT="1"/>
      <dgm:spPr/>
      <dgm:t>
        <a:bodyPr/>
        <a:lstStyle/>
        <a:p>
          <a:pPr rtl="0"/>
          <a:r>
            <a:rPr lang="en-GB" sz="3600" b="0" dirty="0" smtClean="0"/>
            <a:t>Unbeatable data integration</a:t>
          </a:r>
          <a:endParaRPr lang="en-US" sz="3600" b="0" dirty="0"/>
        </a:p>
      </dgm:t>
    </dgm:pt>
    <dgm:pt modelId="{784C2F39-8EE2-4C1A-8502-BA28A769CF6F}" type="parTrans" cxnId="{48DCABCC-9DD7-488F-8A2E-2A88D8BE32F0}">
      <dgm:prSet/>
      <dgm:spPr/>
      <dgm:t>
        <a:bodyPr/>
        <a:lstStyle/>
        <a:p>
          <a:endParaRPr lang="en-US" sz="3200" b="0"/>
        </a:p>
      </dgm:t>
    </dgm:pt>
    <dgm:pt modelId="{565F2C0E-B1E4-41FA-8DCE-D03CDE3DB36D}" type="sibTrans" cxnId="{48DCABCC-9DD7-488F-8A2E-2A88D8BE32F0}">
      <dgm:prSet/>
      <dgm:spPr/>
      <dgm:t>
        <a:bodyPr/>
        <a:lstStyle/>
        <a:p>
          <a:endParaRPr lang="en-US" sz="3200" b="0"/>
        </a:p>
      </dgm:t>
    </dgm:pt>
    <dgm:pt modelId="{7D6988BB-C65B-4E09-813B-7747FFB5A8A2}">
      <dgm:prSet custT="1"/>
      <dgm:spPr/>
      <dgm:t>
        <a:bodyPr/>
        <a:lstStyle/>
        <a:p>
          <a:pPr rtl="0"/>
          <a:r>
            <a:rPr lang="en-GB" sz="3600" b="0" dirty="0" smtClean="0"/>
            <a:t>Visual F# - tooling you can trust from Microsoft</a:t>
          </a:r>
          <a:endParaRPr lang="en-US" sz="3600" b="0" dirty="0"/>
        </a:p>
      </dgm:t>
    </dgm:pt>
    <dgm:pt modelId="{71D039FD-D047-44D4-9296-81F6D5279051}" type="parTrans" cxnId="{E2016309-E145-43C6-8FC9-F006FC5FC1F1}">
      <dgm:prSet/>
      <dgm:spPr/>
      <dgm:t>
        <a:bodyPr/>
        <a:lstStyle/>
        <a:p>
          <a:endParaRPr lang="en-US" sz="3200" b="0"/>
        </a:p>
      </dgm:t>
    </dgm:pt>
    <dgm:pt modelId="{97966A1B-3566-43CC-877A-F65EBB3C1A0D}" type="sibTrans" cxnId="{E2016309-E145-43C6-8FC9-F006FC5FC1F1}">
      <dgm:prSet/>
      <dgm:spPr/>
      <dgm:t>
        <a:bodyPr/>
        <a:lstStyle/>
        <a:p>
          <a:endParaRPr lang="en-US" sz="3200" b="0"/>
        </a:p>
      </dgm:t>
    </dgm:pt>
    <dgm:pt modelId="{0027F459-B446-46B1-8201-A37991051222}">
      <dgm:prSet custT="1"/>
      <dgm:spPr/>
      <dgm:t>
        <a:bodyPr/>
        <a:lstStyle/>
        <a:p>
          <a:pPr rtl="0"/>
          <a:r>
            <a:rPr lang="en-GB" sz="3600" b="0" dirty="0" smtClean="0">
              <a:latin typeface="+mn-lt"/>
            </a:rPr>
            <a:t>Open, cross-platform, strongly typed, efficient, rock-solid stable</a:t>
          </a:r>
          <a:endParaRPr lang="en-US" sz="3600" b="0" dirty="0">
            <a:latin typeface="+mn-lt"/>
          </a:endParaRPr>
        </a:p>
      </dgm:t>
    </dgm:pt>
    <dgm:pt modelId="{7FF8C639-B210-4124-A577-D463CD290EA6}" type="parTrans" cxnId="{EC78E062-EA3B-43A4-A0B5-9B30C61EC779}">
      <dgm:prSet/>
      <dgm:spPr/>
      <dgm:t>
        <a:bodyPr/>
        <a:lstStyle/>
        <a:p>
          <a:endParaRPr lang="en-GB" sz="3200" b="0"/>
        </a:p>
      </dgm:t>
    </dgm:pt>
    <dgm:pt modelId="{401F4873-09FD-4618-AC1C-F6AC07B1AE63}" type="sibTrans" cxnId="{EC78E062-EA3B-43A4-A0B5-9B30C61EC779}">
      <dgm:prSet/>
      <dgm:spPr/>
      <dgm:t>
        <a:bodyPr/>
        <a:lstStyle/>
        <a:p>
          <a:endParaRPr lang="en-GB" sz="32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8ACE9EA-7853-44F2-9F82-60E1CBEDAE73}" type="presOf" srcId="{7D6988BB-C65B-4E09-813B-7747FFB5A8A2}" destId="{ECFA074D-691D-42C6-A6A7-C04D755BBC44}" srcOrd="1" destOrd="0" presId="urn:microsoft.com/office/officeart/2005/8/layout/matrix1"/>
    <dgm:cxn modelId="{4D8F12F5-5845-413B-B587-1BA5234D9F89}" type="presOf" srcId="{A6B25E8E-3AD5-476E-AE79-19EE4887E230}" destId="{62CD59B7-0D31-4CEC-A61C-C239FA1C3946}"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9E799DDC-3E82-4119-BE0B-4D4648C3C6C2}" type="presOf" srcId="{B6DA48CD-B6A1-40DF-B1B2-298D0352C4AA}" destId="{51DBD211-C134-41AD-AD57-176244304372}" srcOrd="0" destOrd="0" presId="urn:microsoft.com/office/officeart/2005/8/layout/matrix1"/>
    <dgm:cxn modelId="{D44A03F3-882E-4951-BAA8-B6ACD1FDAAA6}" type="presOf" srcId="{8379D34F-D2EB-44C7-A6BA-B404EF2D892C}" destId="{BE121AA7-A037-43CD-8CC7-33C1B387C247}" srcOrd="1" destOrd="0" presId="urn:microsoft.com/office/officeart/2005/8/layout/matrix1"/>
    <dgm:cxn modelId="{49303535-8AAF-48B9-A325-40C8EBAFD0E1}" type="presOf" srcId="{9F290243-9586-4FD8-9268-FFC159A95363}" destId="{A2BDDE09-967E-4575-B702-D3388ABBADC8}" srcOrd="0" destOrd="0" presId="urn:microsoft.com/office/officeart/2005/8/layout/matrix1"/>
    <dgm:cxn modelId="{E2016309-E145-43C6-8FC9-F006FC5FC1F1}" srcId="{A6B25E8E-3AD5-476E-AE79-19EE4887E230}" destId="{7D6988BB-C65B-4E09-813B-7747FFB5A8A2}" srcOrd="3" destOrd="0" parTransId="{71D039FD-D047-44D4-9296-81F6D5279051}" sibTransId="{97966A1B-3566-43CC-877A-F65EBB3C1A0D}"/>
    <dgm:cxn modelId="{B3EAE8E0-35DC-4418-AEA5-4B21C4078F3D}" type="presOf" srcId="{8379D34F-D2EB-44C7-A6BA-B404EF2D892C}" destId="{6341D0F4-C184-47C1-B6FD-93C52A30A16E}" srcOrd="0" destOrd="0" presId="urn:microsoft.com/office/officeart/2005/8/layout/matrix1"/>
    <dgm:cxn modelId="{00858DA1-6D45-4940-B59B-F0B38EAB3BDE}" type="presOf" srcId="{0027F459-B446-46B1-8201-A37991051222}" destId="{3BF692F9-897A-4426-BC45-0235699D63BA}" srcOrd="1" destOrd="0" presId="urn:microsoft.com/office/officeart/2005/8/layout/matrix1"/>
    <dgm:cxn modelId="{80DDDBB5-10B9-44E9-B489-9D8DA8835C53}" type="presOf" srcId="{7D6988BB-C65B-4E09-813B-7747FFB5A8A2}" destId="{06F7728C-5299-4235-8017-DBD5BC2DB36C}"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BD9FF104-E847-442D-AEB2-5BE7FC69A8BA}" type="presOf" srcId="{B6DA48CD-B6A1-40DF-B1B2-298D0352C4AA}" destId="{31D08910-A6AB-452C-B3EB-93BCBD6544C8}"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48DCABCC-9DD7-488F-8A2E-2A88D8BE32F0}" srcId="{A6B25E8E-3AD5-476E-AE79-19EE4887E230}" destId="{8379D34F-D2EB-44C7-A6BA-B404EF2D892C}" srcOrd="2" destOrd="0" parTransId="{784C2F39-8EE2-4C1A-8502-BA28A769CF6F}" sibTransId="{565F2C0E-B1E4-41FA-8DCE-D03CDE3DB36D}"/>
    <dgm:cxn modelId="{351ABEB0-18CB-42DE-A4EB-66C9C291103A}" type="presOf" srcId="{0027F459-B446-46B1-8201-A37991051222}" destId="{504ADB60-2DEB-48D0-8123-CA7933E4971B}" srcOrd="0" destOrd="0" presId="urn:microsoft.com/office/officeart/2005/8/layout/matrix1"/>
    <dgm:cxn modelId="{4DC57B6A-B53C-4923-BE01-DFABAFFB0FF1}" type="presParOf" srcId="{A2BDDE09-967E-4575-B702-D3388ABBADC8}" destId="{C75D8A5F-F48F-4013-9E99-B76AF4C4D7AF}" srcOrd="0" destOrd="0" presId="urn:microsoft.com/office/officeart/2005/8/layout/matrix1"/>
    <dgm:cxn modelId="{02FB65F7-7266-4B5E-91C4-DB5928AA82DB}" type="presParOf" srcId="{C75D8A5F-F48F-4013-9E99-B76AF4C4D7AF}" destId="{504ADB60-2DEB-48D0-8123-CA7933E4971B}" srcOrd="0" destOrd="0" presId="urn:microsoft.com/office/officeart/2005/8/layout/matrix1"/>
    <dgm:cxn modelId="{8AAF7F4B-11F1-4E22-ABF9-DF2DFD2277E6}" type="presParOf" srcId="{C75D8A5F-F48F-4013-9E99-B76AF4C4D7AF}" destId="{3BF692F9-897A-4426-BC45-0235699D63BA}" srcOrd="1" destOrd="0" presId="urn:microsoft.com/office/officeart/2005/8/layout/matrix1"/>
    <dgm:cxn modelId="{F4F92487-5F44-4349-BEE4-D82C86B038B8}" type="presParOf" srcId="{C75D8A5F-F48F-4013-9E99-B76AF4C4D7AF}" destId="{51DBD211-C134-41AD-AD57-176244304372}" srcOrd="2" destOrd="0" presId="urn:microsoft.com/office/officeart/2005/8/layout/matrix1"/>
    <dgm:cxn modelId="{DC406435-FAF7-461F-BF38-B892F0BF235A}" type="presParOf" srcId="{C75D8A5F-F48F-4013-9E99-B76AF4C4D7AF}" destId="{31D08910-A6AB-452C-B3EB-93BCBD6544C8}" srcOrd="3" destOrd="0" presId="urn:microsoft.com/office/officeart/2005/8/layout/matrix1"/>
    <dgm:cxn modelId="{418CB293-A6B5-44CB-BAA2-FCBCE87838CD}" type="presParOf" srcId="{C75D8A5F-F48F-4013-9E99-B76AF4C4D7AF}" destId="{6341D0F4-C184-47C1-B6FD-93C52A30A16E}" srcOrd="4" destOrd="0" presId="urn:microsoft.com/office/officeart/2005/8/layout/matrix1"/>
    <dgm:cxn modelId="{59F4ECD6-F505-4D97-9E7C-608CC178D27D}" type="presParOf" srcId="{C75D8A5F-F48F-4013-9E99-B76AF4C4D7AF}" destId="{BE121AA7-A037-43CD-8CC7-33C1B387C247}" srcOrd="5" destOrd="0" presId="urn:microsoft.com/office/officeart/2005/8/layout/matrix1"/>
    <dgm:cxn modelId="{C123F10A-8100-45C2-B25F-D922810A7A71}" type="presParOf" srcId="{C75D8A5F-F48F-4013-9E99-B76AF4C4D7AF}" destId="{06F7728C-5299-4235-8017-DBD5BC2DB36C}" srcOrd="6" destOrd="0" presId="urn:microsoft.com/office/officeart/2005/8/layout/matrix1"/>
    <dgm:cxn modelId="{910E26A1-810C-4772-A3EF-555ADA10192E}" type="presParOf" srcId="{C75D8A5F-F48F-4013-9E99-B76AF4C4D7AF}" destId="{ECFA074D-691D-42C6-A6A7-C04D755BBC44}" srcOrd="7" destOrd="0" presId="urn:microsoft.com/office/officeart/2005/8/layout/matrix1"/>
    <dgm:cxn modelId="{8EA014DD-B04B-40FF-A67A-58CED26655BA}"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838028" y="879995"/>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Statically Typed</a:t>
          </a:r>
          <a:endParaRPr lang="en-GB" sz="3200" kern="1200" dirty="0"/>
        </a:p>
      </dsp:txBody>
      <dsp:txXfrm>
        <a:off x="2363105" y="1316198"/>
        <a:ext cx="2168062" cy="2826692"/>
      </dsp:txXfrm>
    </dsp:sp>
    <dsp:sp modelId="{C4F96459-0667-46A5-8464-979D32A5AFC0}">
      <dsp:nvSpPr>
        <dsp:cNvPr id="0" name=""/>
        <dsp:cNvSpPr/>
      </dsp:nvSpPr>
      <dsp:spPr>
        <a:xfrm>
          <a:off x="5751103" y="879995"/>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Dynamically Typed</a:t>
          </a:r>
          <a:endParaRPr lang="en-GB" sz="3200" kern="1200" dirty="0"/>
        </a:p>
      </dsp:txBody>
      <dsp:txXfrm>
        <a:off x="6818196" y="1316198"/>
        <a:ext cx="2168062" cy="2826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846548"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Statically Typed</a:t>
          </a:r>
          <a:endParaRPr lang="en-GB" sz="4600" kern="1200" dirty="0"/>
        </a:p>
      </dsp:txBody>
      <dsp:txXfrm>
        <a:off x="1611249" y="478432"/>
        <a:ext cx="3157477" cy="4006808"/>
      </dsp:txXfrm>
    </dsp:sp>
    <dsp:sp modelId="{C4F96459-0667-46A5-8464-979D32A5AFC0}">
      <dsp:nvSpPr>
        <dsp:cNvPr id="0" name=""/>
        <dsp:cNvSpPr/>
      </dsp:nvSpPr>
      <dsp:spPr>
        <a:xfrm>
          <a:off x="4404509"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Dynamically Typed</a:t>
          </a:r>
          <a:endParaRPr lang="en-GB" sz="4600" kern="1200" dirty="0"/>
        </a:p>
      </dsp:txBody>
      <dsp:txXfrm>
        <a:off x="5958580" y="478432"/>
        <a:ext cx="3157477" cy="4006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303579" y="1207"/>
          <a:ext cx="3005839" cy="18035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F</a:t>
          </a:r>
          <a:r>
            <a:rPr lang="en-GB" sz="2600" b="0" u="none" kern="1200" dirty="0" smtClean="0">
              <a:latin typeface="Segoe UI Light" panose="020B0502040204020203" pitchFamily="34" charset="0"/>
            </a:rPr>
            <a:t># ad </a:t>
          </a:r>
          <a:r>
            <a:rPr lang="en-GB" sz="2600" b="0" u="none" kern="1200" dirty="0" smtClean="0">
              <a:latin typeface="Segoe UI Light" panose="020B0502040204020203" pitchFamily="34" charset="0"/>
            </a:rPr>
            <a:t>.NET </a:t>
          </a:r>
          <a:r>
            <a:rPr lang="en-GB" sz="2600" b="0" u="none" kern="1200" dirty="0" smtClean="0">
              <a:latin typeface="Segoe UI Light" panose="020B0502040204020203" pitchFamily="34" charset="0"/>
            </a:rPr>
            <a:t>are free, open</a:t>
          </a:r>
          <a:r>
            <a:rPr lang="en-GB" sz="2600" b="0" u="none" kern="1200" dirty="0" smtClean="0">
              <a:latin typeface="Segoe UI Light" panose="020B0502040204020203" pitchFamily="34" charset="0"/>
            </a:rPr>
            <a:t>, </a:t>
          </a:r>
          <a:r>
            <a:rPr lang="en-GB" sz="2600" b="0" u="none" kern="1200" dirty="0" smtClean="0">
              <a:latin typeface="Segoe UI Light" panose="020B0502040204020203" pitchFamily="34" charset="0"/>
            </a:rPr>
            <a:t>cross-platform</a:t>
          </a:r>
          <a:endParaRPr lang="en-GB" sz="2600" b="0" u="none" kern="1200" dirty="0">
            <a:latin typeface="Segoe UI Light" panose="020B0502040204020203" pitchFamily="34" charset="0"/>
          </a:endParaRPr>
        </a:p>
      </dsp:txBody>
      <dsp:txXfrm>
        <a:off x="303579" y="1207"/>
        <a:ext cx="3005839" cy="1803503"/>
      </dsp:txXfrm>
    </dsp:sp>
    <dsp:sp modelId="{26173910-6CAB-4A25-AC9D-B4857C42D832}">
      <dsp:nvSpPr>
        <dsp:cNvPr id="0" name=""/>
        <dsp:cNvSpPr/>
      </dsp:nvSpPr>
      <dsp:spPr>
        <a:xfrm>
          <a:off x="3610002" y="1207"/>
          <a:ext cx="3005839" cy="1803503"/>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dirty="0" smtClean="0">
              <a:latin typeface="Segoe UI Light" panose="020B0502040204020203" pitchFamily="34" charset="0"/>
            </a:rPr>
            <a:t>The F# language is accepting contributions</a:t>
          </a:r>
          <a:endParaRPr lang="en-GB" sz="2600" b="0" u="none" kern="1200" dirty="0"/>
        </a:p>
      </dsp:txBody>
      <dsp:txXfrm>
        <a:off x="3610002" y="1207"/>
        <a:ext cx="3005839" cy="1803503"/>
      </dsp:txXfrm>
    </dsp:sp>
    <dsp:sp modelId="{D3EB88B9-0AA2-4E01-A4D0-65EDC49182AA}">
      <dsp:nvSpPr>
        <dsp:cNvPr id="0" name=""/>
        <dsp:cNvSpPr/>
      </dsp:nvSpPr>
      <dsp:spPr>
        <a:xfrm>
          <a:off x="6916426" y="1207"/>
          <a:ext cx="3005839" cy="1803503"/>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dirty="0" smtClean="0">
              <a:latin typeface="Segoe UI Light" panose="020B0502040204020203" pitchFamily="34" charset="0"/>
            </a:rPr>
            <a:t>fsharp.org</a:t>
          </a:r>
          <a:endParaRPr lang="en-GB" sz="2600" b="0" u="none" kern="1200" dirty="0"/>
        </a:p>
      </dsp:txBody>
      <dsp:txXfrm>
        <a:off x="6916426" y="1207"/>
        <a:ext cx="3005839" cy="1803503"/>
      </dsp:txXfrm>
    </dsp:sp>
    <dsp:sp modelId="{3BA32929-EE9C-4E0C-85E5-8B6344E85F5D}">
      <dsp:nvSpPr>
        <dsp:cNvPr id="0" name=""/>
        <dsp:cNvSpPr/>
      </dsp:nvSpPr>
      <dsp:spPr>
        <a:xfrm>
          <a:off x="303579" y="2105294"/>
          <a:ext cx="3005839" cy="1803503"/>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smtClean="0">
              <a:latin typeface="Segoe UI Light" panose="020B0502040204020203" pitchFamily="34" charset="0"/>
            </a:rPr>
            <a:t>Xamarin </a:t>
          </a:r>
          <a:r>
            <a:rPr lang="en-GB" sz="2600" b="0" u="none" kern="1200" baseline="0" dirty="0" smtClean="0">
              <a:latin typeface="Segoe UI Light" panose="020B0502040204020203" pitchFamily="34" charset="0"/>
            </a:rPr>
            <a:t>provide F# tools Android and iOS</a:t>
          </a:r>
          <a:endParaRPr lang="en-GB" sz="2600" b="0" u="none" kern="1200" dirty="0"/>
        </a:p>
      </dsp:txBody>
      <dsp:txXfrm>
        <a:off x="303579" y="2105294"/>
        <a:ext cx="3005839" cy="1803503"/>
      </dsp:txXfrm>
    </dsp:sp>
    <dsp:sp modelId="{EEABEB6C-F727-47C6-9ED2-69321E699B00}">
      <dsp:nvSpPr>
        <dsp:cNvPr id="0" name=""/>
        <dsp:cNvSpPr/>
      </dsp:nvSpPr>
      <dsp:spPr>
        <a:xfrm>
          <a:off x="3610002" y="2105294"/>
          <a:ext cx="3005839" cy="1803503"/>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kern="1200" dirty="0" smtClean="0">
              <a:latin typeface="Segoe UI Light" panose="020B0502040204020203" pitchFamily="34" charset="0"/>
            </a:rPr>
            <a:t>The Visual F# Tools </a:t>
          </a:r>
          <a:r>
            <a:rPr lang="en-GB" sz="2600" b="0" u="none" kern="1200" dirty="0" smtClean="0">
              <a:latin typeface="Segoe UI Light" panose="020B0502040204020203" pitchFamily="34" charset="0"/>
            </a:rPr>
            <a:t>professional</a:t>
          </a:r>
          <a:r>
            <a:rPr lang="en-GB" sz="2600" kern="1200" dirty="0" smtClean="0">
              <a:latin typeface="Segoe UI Light" panose="020B0502040204020203" pitchFamily="34" charset="0"/>
            </a:rPr>
            <a:t> </a:t>
          </a:r>
          <a:r>
            <a:rPr lang="en-GB" sz="2600" kern="1200" dirty="0" smtClean="0">
              <a:latin typeface="Segoe UI Light" panose="020B0502040204020203" pitchFamily="34" charset="0"/>
            </a:rPr>
            <a:t>tools for </a:t>
          </a:r>
          <a:r>
            <a:rPr lang="en-GB" sz="2600" kern="1200" dirty="0" smtClean="0">
              <a:latin typeface="Segoe UI Light" panose="020B0502040204020203" pitchFamily="34" charset="0"/>
            </a:rPr>
            <a:t>Windows/Azure</a:t>
          </a:r>
          <a:endParaRPr lang="en-GB" sz="2600" kern="1200" dirty="0" smtClean="0">
            <a:latin typeface="Segoe UI Light" panose="020B0502040204020203" pitchFamily="34" charset="0"/>
          </a:endParaRPr>
        </a:p>
      </dsp:txBody>
      <dsp:txXfrm>
        <a:off x="3610002" y="2105294"/>
        <a:ext cx="3005839" cy="1803503"/>
      </dsp:txXfrm>
    </dsp:sp>
    <dsp:sp modelId="{EFEE37CB-8353-4BE7-B437-3CC87860D94D}">
      <dsp:nvSpPr>
        <dsp:cNvPr id="0" name=""/>
        <dsp:cNvSpPr/>
      </dsp:nvSpPr>
      <dsp:spPr>
        <a:xfrm>
          <a:off x="6916426" y="2105294"/>
          <a:ext cx="3005839" cy="1803503"/>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err="1" smtClean="0">
              <a:latin typeface="Segoe UI Light" panose="020B0502040204020203" pitchFamily="34" charset="0"/>
            </a:rPr>
            <a:t>Debian</a:t>
          </a:r>
          <a:r>
            <a:rPr lang="en-GB" sz="2600" b="0" u="none" kern="1200" dirty="0" smtClean="0">
              <a:latin typeface="Segoe UI Light" panose="020B0502040204020203" pitchFamily="34" charset="0"/>
            </a:rPr>
            <a:t> and other packages for Linux</a:t>
          </a:r>
          <a:endParaRPr lang="en-GB" sz="2600" b="0" u="none" kern="1200" dirty="0">
            <a:latin typeface="Segoe UI Light" panose="020B0502040204020203" pitchFamily="34" charset="0"/>
          </a:endParaRPr>
        </a:p>
      </dsp:txBody>
      <dsp:txXfrm>
        <a:off x="6916426" y="2105294"/>
        <a:ext cx="3005839" cy="1803503"/>
      </dsp:txXfrm>
    </dsp:sp>
    <dsp:sp modelId="{1186CC94-DC70-4D57-A77D-37EDB4FD06E7}">
      <dsp:nvSpPr>
        <dsp:cNvPr id="0" name=""/>
        <dsp:cNvSpPr/>
      </dsp:nvSpPr>
      <dsp:spPr>
        <a:xfrm>
          <a:off x="303579" y="4209382"/>
          <a:ext cx="3005839" cy="1803503"/>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kern="1200" baseline="0" dirty="0" smtClean="0">
              <a:latin typeface="Segoe UI Light" panose="020B0502040204020203" pitchFamily="34" charset="0"/>
            </a:rPr>
            <a:t>The F# Compiler Service = </a:t>
          </a:r>
          <a:br>
            <a:rPr lang="en-GB" sz="2600" b="0" kern="1200" baseline="0" dirty="0" smtClean="0">
              <a:latin typeface="Segoe UI Light" panose="020B0502040204020203" pitchFamily="34" charset="0"/>
            </a:rPr>
          </a:br>
          <a:r>
            <a:rPr lang="en-GB" sz="2600" b="0" kern="1200" baseline="0" dirty="0" smtClean="0">
              <a:latin typeface="Segoe UI Light" panose="020B0502040204020203" pitchFamily="34" charset="0"/>
            </a:rPr>
            <a:t>Roslyn for F#</a:t>
          </a:r>
          <a:endParaRPr lang="en-GB" sz="2600" kern="1200" dirty="0"/>
        </a:p>
      </dsp:txBody>
      <dsp:txXfrm>
        <a:off x="303579" y="4209382"/>
        <a:ext cx="3005839" cy="1803503"/>
      </dsp:txXfrm>
    </dsp:sp>
    <dsp:sp modelId="{2390EDE3-7673-40B5-9936-C06FBEE1B2B0}">
      <dsp:nvSpPr>
        <dsp:cNvPr id="0" name=""/>
        <dsp:cNvSpPr/>
      </dsp:nvSpPr>
      <dsp:spPr>
        <a:xfrm>
          <a:off x="3610002" y="4209382"/>
          <a:ext cx="3005839" cy="1803503"/>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kern="1200" baseline="0" dirty="0" smtClean="0">
              <a:latin typeface="Segoe UI Light" panose="020B0502040204020203" pitchFamily="34" charset="0"/>
            </a:rPr>
            <a:t>The Visual F# Power Tools: </a:t>
          </a:r>
          <a:r>
            <a:rPr lang="en-GB" sz="2600" b="0" kern="1200" baseline="0" dirty="0" err="1" smtClean="0">
              <a:latin typeface="Segoe UI Light" panose="020B0502040204020203" pitchFamily="34" charset="0"/>
            </a:rPr>
            <a:t>refactorings</a:t>
          </a:r>
          <a:r>
            <a:rPr lang="en-GB" sz="2600" b="0" kern="1200" baseline="0" dirty="0" smtClean="0">
              <a:latin typeface="Segoe UI Light" panose="020B0502040204020203" pitchFamily="34" charset="0"/>
            </a:rPr>
            <a:t> and more</a:t>
          </a:r>
          <a:endParaRPr lang="en-GB" sz="2600" kern="1200" dirty="0"/>
        </a:p>
      </dsp:txBody>
      <dsp:txXfrm>
        <a:off x="3610002" y="4209382"/>
        <a:ext cx="3005839" cy="1803503"/>
      </dsp:txXfrm>
    </dsp:sp>
    <dsp:sp modelId="{C74EC330-05F3-47AC-A5BF-0DC71ACE6964}">
      <dsp:nvSpPr>
        <dsp:cNvPr id="0" name=""/>
        <dsp:cNvSpPr/>
      </dsp:nvSpPr>
      <dsp:spPr>
        <a:xfrm>
          <a:off x="6916426" y="4209382"/>
          <a:ext cx="3005839" cy="180350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F# 4.0 is under way, please contribute!</a:t>
          </a:r>
          <a:endParaRPr lang="en-GB" sz="2600" kern="1200" dirty="0">
            <a:latin typeface="Segoe UI Light" panose="020B0502040204020203" pitchFamily="34" charset="0"/>
          </a:endParaRPr>
        </a:p>
      </dsp:txBody>
      <dsp:txXfrm>
        <a:off x="6916426" y="4209382"/>
        <a:ext cx="3005839" cy="1803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168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1687"/>
        <a:ext cx="2606746" cy="1564048"/>
      </dsp:txXfrm>
    </dsp:sp>
    <dsp:sp modelId="{E0E71C54-F2D1-4C91-8C80-6B09BF84E94B}">
      <dsp:nvSpPr>
        <dsp:cNvPr id="0" name=""/>
        <dsp:cNvSpPr/>
      </dsp:nvSpPr>
      <dsp:spPr>
        <a:xfrm>
          <a:off x="2870707" y="411687"/>
          <a:ext cx="2606746" cy="1564048"/>
        </a:xfrm>
        <a:prstGeom prst="rect">
          <a:avLst/>
        </a:prstGeom>
        <a:solidFill>
          <a:schemeClr val="accent4">
            <a:hueOff val="-637824"/>
            <a:satOff val="3843"/>
            <a:lumOff val="3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 Web</a:t>
          </a:r>
          <a:endParaRPr lang="en-GB" sz="3200" b="0" kern="1200" dirty="0">
            <a:latin typeface="+mj-lt"/>
          </a:endParaRPr>
        </a:p>
      </dsp:txBody>
      <dsp:txXfrm>
        <a:off x="2870707" y="411687"/>
        <a:ext cx="2606746" cy="1564048"/>
      </dsp:txXfrm>
    </dsp:sp>
    <dsp:sp modelId="{5ADF61FE-FF80-45AA-A9CE-E34B60324B42}">
      <dsp:nvSpPr>
        <dsp:cNvPr id="0" name=""/>
        <dsp:cNvSpPr/>
      </dsp:nvSpPr>
      <dsp:spPr>
        <a:xfrm>
          <a:off x="5738128" y="411687"/>
          <a:ext cx="2606746" cy="1564048"/>
        </a:xfrm>
        <a:prstGeom prst="rect">
          <a:avLst/>
        </a:prstGeom>
        <a:solidFill>
          <a:schemeClr val="accent4">
            <a:hueOff val="-1275649"/>
            <a:satOff val="7685"/>
            <a:lumOff val="6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a:t>
          </a:r>
          <a:r>
            <a:rPr lang="en-GB" sz="3200" b="0" kern="1200" baseline="0" dirty="0" smtClean="0">
              <a:latin typeface="+mj-lt"/>
            </a:rPr>
            <a:t>+ GPUs</a:t>
          </a:r>
          <a:endParaRPr lang="en-GB" sz="3200" b="0" kern="1200" dirty="0">
            <a:latin typeface="+mj-lt"/>
          </a:endParaRPr>
        </a:p>
      </dsp:txBody>
      <dsp:txXfrm>
        <a:off x="5738128" y="411687"/>
        <a:ext cx="2606746" cy="1564048"/>
      </dsp:txXfrm>
    </dsp:sp>
    <dsp:sp modelId="{18B03463-1FBD-4DF5-8CA0-D3CB9BDC0293}">
      <dsp:nvSpPr>
        <dsp:cNvPr id="0" name=""/>
        <dsp:cNvSpPr/>
      </dsp:nvSpPr>
      <dsp:spPr>
        <a:xfrm>
          <a:off x="8605550" y="411687"/>
          <a:ext cx="2606746" cy="1564048"/>
        </a:xfrm>
        <a:prstGeom prst="rect">
          <a:avLst/>
        </a:prstGeom>
        <a:solidFill>
          <a:schemeClr val="accent4">
            <a:hueOff val="-1913473"/>
            <a:satOff val="11528"/>
            <a:lumOff val="9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 Cloud</a:t>
          </a:r>
          <a:endParaRPr lang="en-GB" sz="3200" b="0" kern="1200" dirty="0">
            <a:latin typeface="+mj-lt"/>
          </a:endParaRPr>
        </a:p>
      </dsp:txBody>
      <dsp:txXfrm>
        <a:off x="8605550" y="411687"/>
        <a:ext cx="2606746" cy="1564048"/>
      </dsp:txXfrm>
    </dsp:sp>
    <dsp:sp modelId="{9F535F91-926F-4CD9-9E50-DD6024FF90E6}">
      <dsp:nvSpPr>
        <dsp:cNvPr id="0" name=""/>
        <dsp:cNvSpPr/>
      </dsp:nvSpPr>
      <dsp:spPr>
        <a:xfrm>
          <a:off x="3285" y="2236409"/>
          <a:ext cx="2606746" cy="1564048"/>
        </a:xfrm>
        <a:prstGeom prst="rect">
          <a:avLst/>
        </a:prstGeom>
        <a:solidFill>
          <a:schemeClr val="accent4">
            <a:hueOff val="-2551297"/>
            <a:satOff val="15371"/>
            <a:lumOff val="12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+Testing</a:t>
          </a:r>
          <a:endParaRPr lang="en-GB" sz="3200" b="0" kern="1200" dirty="0">
            <a:latin typeface="+mj-lt"/>
          </a:endParaRPr>
        </a:p>
      </dsp:txBody>
      <dsp:txXfrm>
        <a:off x="3285" y="2236409"/>
        <a:ext cx="2606746" cy="1564048"/>
      </dsp:txXfrm>
    </dsp:sp>
    <dsp:sp modelId="{BCE7658B-2374-4A6C-9925-B2C56248DCAA}">
      <dsp:nvSpPr>
        <dsp:cNvPr id="0" name=""/>
        <dsp:cNvSpPr/>
      </dsp:nvSpPr>
      <dsp:spPr>
        <a:xfrm>
          <a:off x="2870707" y="2236409"/>
          <a:ext cx="2606746" cy="1564048"/>
        </a:xfrm>
        <a:prstGeom prst="rect">
          <a:avLst/>
        </a:prstGeom>
        <a:solidFill>
          <a:schemeClr val="accent4">
            <a:hueOff val="-3189121"/>
            <a:satOff val="19214"/>
            <a:lumOff val="15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a:t>
          </a:r>
          <a:r>
            <a:rPr lang="en-GB" sz="3200" b="0" kern="1200" dirty="0" smtClean="0">
              <a:latin typeface="+mj-lt"/>
            </a:rPr>
            <a:t>+ DSLs</a:t>
          </a:r>
          <a:endParaRPr lang="en-GB" sz="3200" b="0" kern="1200" dirty="0">
            <a:latin typeface="+mj-lt"/>
          </a:endParaRPr>
        </a:p>
      </dsp:txBody>
      <dsp:txXfrm>
        <a:off x="2870707" y="2236409"/>
        <a:ext cx="2606746" cy="1564048"/>
      </dsp:txXfrm>
    </dsp:sp>
    <dsp:sp modelId="{D3652699-7A9F-4E10-8F28-EB1B4316ACCE}">
      <dsp:nvSpPr>
        <dsp:cNvPr id="0" name=""/>
        <dsp:cNvSpPr/>
      </dsp:nvSpPr>
      <dsp:spPr>
        <a:xfrm>
          <a:off x="5738128" y="2236409"/>
          <a:ext cx="2606746" cy="1564048"/>
        </a:xfrm>
        <a:prstGeom prst="rect">
          <a:avLst/>
        </a:prstGeom>
        <a:solidFill>
          <a:schemeClr val="accent4">
            <a:hueOff val="-3826945"/>
            <a:satOff val="23056"/>
            <a:lumOff val="18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5738128" y="2236409"/>
        <a:ext cx="2606746" cy="1564048"/>
      </dsp:txXfrm>
    </dsp:sp>
    <dsp:sp modelId="{F2F75E79-A7D1-4E06-B4F0-82074964DC87}">
      <dsp:nvSpPr>
        <dsp:cNvPr id="0" name=""/>
        <dsp:cNvSpPr/>
      </dsp:nvSpPr>
      <dsp:spPr>
        <a:xfrm>
          <a:off x="8605550" y="2236409"/>
          <a:ext cx="2606746" cy="156404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Excel</a:t>
          </a:r>
          <a:endParaRPr lang="en-GB" sz="3200" b="0" kern="1200" dirty="0">
            <a:latin typeface="+mj-lt"/>
          </a:endParaRPr>
        </a:p>
      </dsp:txBody>
      <dsp:txXfrm>
        <a:off x="8605550" y="2236409"/>
        <a:ext cx="2606746" cy="15640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1383" y="806556"/>
          <a:ext cx="5396803" cy="323808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GB" sz="3600" b="1" kern="1200" dirty="0" smtClean="0">
              <a:latin typeface="Segoe UI Light" panose="020B0502040204020203" pitchFamily="34" charset="0"/>
            </a:rPr>
            <a:t>Scalable </a:t>
          </a:r>
          <a:r>
            <a:rPr lang="en-GB" sz="3600" b="1" kern="1200" dirty="0" err="1" smtClean="0">
              <a:latin typeface="Segoe UI Light" panose="020B0502040204020203" pitchFamily="34" charset="0"/>
            </a:rPr>
            <a:t>metadata+data</a:t>
          </a:r>
          <a:r>
            <a:rPr lang="en-GB" sz="3600" b="1" kern="1200" dirty="0" smtClean="0">
              <a:latin typeface="Segoe UI Light" panose="020B0502040204020203" pitchFamily="34" charset="0"/>
            </a:rPr>
            <a:t> integration is a key challenge for programming today</a:t>
          </a:r>
          <a:endParaRPr lang="en-GB" sz="3600" b="1" kern="1200" dirty="0">
            <a:latin typeface="Segoe UI Light" panose="020B0502040204020203" pitchFamily="34" charset="0"/>
          </a:endParaRPr>
        </a:p>
      </dsp:txBody>
      <dsp:txXfrm>
        <a:off x="1383" y="806556"/>
        <a:ext cx="5396803" cy="3238082"/>
      </dsp:txXfrm>
    </dsp:sp>
    <dsp:sp modelId="{55DE15EE-5796-4539-982A-CD1D8C9BE7B9}">
      <dsp:nvSpPr>
        <dsp:cNvPr id="0" name=""/>
        <dsp:cNvSpPr/>
      </dsp:nvSpPr>
      <dsp:spPr>
        <a:xfrm>
          <a:off x="5937867" y="806556"/>
          <a:ext cx="5396803" cy="323808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GB" sz="3600" b="1" kern="1200" dirty="0" smtClean="0">
              <a:latin typeface="Segoe UI Light" panose="020B0502040204020203" pitchFamily="34" charset="0"/>
            </a:rPr>
            <a:t>F# Type Providers are ready for use in production .NET systems</a:t>
          </a:r>
          <a:endParaRPr lang="en-GB" sz="3600" b="1" kern="1200" dirty="0">
            <a:latin typeface="Segoe UI Light" panose="020B0502040204020203" pitchFamily="34" charset="0"/>
          </a:endParaRPr>
        </a:p>
      </dsp:txBody>
      <dsp:txXfrm>
        <a:off x="5937867" y="806556"/>
        <a:ext cx="5396803" cy="32380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b="0" kern="1200" dirty="0" smtClean="0">
              <a:latin typeface="+mn-lt"/>
            </a:rPr>
            <a:t>Open, cross-platform, strongly typed, efficient, rock-solid stable</a:t>
          </a:r>
          <a:endParaRPr lang="en-US" sz="36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kern="1200" dirty="0" smtClean="0"/>
            <a:t>The safe choice for enterprise data programming</a:t>
          </a:r>
          <a:endParaRPr lang="en-US" sz="36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b="0" kern="1200" dirty="0" smtClean="0"/>
            <a:t>Unbeatable data integration</a:t>
          </a:r>
          <a:endParaRPr lang="en-US" sz="36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b="0" kern="1200" dirty="0" smtClean="0"/>
            <a:t>Visual F# - tooling you can trust from Microsoft</a:t>
          </a:r>
          <a:endParaRPr lang="en-US" sz="36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0" tIns="304800" rIns="304800" bIns="304800" numCol="1" spcCol="1270" anchor="ctr" anchorCtr="0">
          <a:noAutofit/>
        </a:bodyPr>
        <a:lstStyle/>
        <a:p>
          <a:pPr lvl="0" algn="ctr" defTabSz="3556000" rtl="0">
            <a:lnSpc>
              <a:spcPct val="90000"/>
            </a:lnSpc>
            <a:spcBef>
              <a:spcPct val="0"/>
            </a:spcBef>
            <a:spcAft>
              <a:spcPct val="35000"/>
            </a:spcAft>
          </a:pPr>
          <a:r>
            <a:rPr lang="en-US" sz="8000" b="0" kern="1200" dirty="0" smtClean="0">
              <a:latin typeface="Segoe Script" panose="020B0504020000000003" pitchFamily="34" charset="0"/>
            </a:rPr>
            <a:t>F#</a:t>
          </a:r>
          <a:endParaRPr lang="en-US" sz="3600" b="0" kern="1200" dirty="0">
            <a:latin typeface="Segoe Script" panose="020B0504020000000003" pitchFamily="34" charset="0"/>
          </a:endParaRPr>
        </a:p>
      </dsp:txBody>
      <dsp:txXfrm>
        <a:off x="3971637" y="1953310"/>
        <a:ext cx="3228360" cy="11380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11/25/2014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11/25/2014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064"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564" indent="-128479"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285"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188" indent="-178262"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6781"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5153" algn="l" defTabSz="1110064" rtl="0" eaLnBrk="1" latinLnBrk="0" hangingPunct="1">
      <a:defRPr sz="1500" kern="1200">
        <a:solidFill>
          <a:schemeClr val="tx1"/>
        </a:solidFill>
        <a:latin typeface="+mn-lt"/>
        <a:ea typeface="+mn-ea"/>
        <a:cs typeface="+mn-cs"/>
      </a:defRPr>
    </a:lvl6pPr>
    <a:lvl7pPr marL="3330177" algn="l" defTabSz="1110064" rtl="0" eaLnBrk="1" latinLnBrk="0" hangingPunct="1">
      <a:defRPr sz="1500" kern="1200">
        <a:solidFill>
          <a:schemeClr val="tx1"/>
        </a:solidFill>
        <a:latin typeface="+mn-lt"/>
        <a:ea typeface="+mn-ea"/>
        <a:cs typeface="+mn-cs"/>
      </a:defRPr>
    </a:lvl7pPr>
    <a:lvl8pPr marL="3885207" algn="l" defTabSz="1110064" rtl="0" eaLnBrk="1" latinLnBrk="0" hangingPunct="1">
      <a:defRPr sz="1500" kern="1200">
        <a:solidFill>
          <a:schemeClr val="tx1"/>
        </a:solidFill>
        <a:latin typeface="+mn-lt"/>
        <a:ea typeface="+mn-ea"/>
        <a:cs typeface="+mn-cs"/>
      </a:defRPr>
    </a:lvl8pPr>
    <a:lvl9pPr marL="4440235" algn="l" defTabSz="111006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27</a:t>
            </a:fld>
            <a:endParaRPr lang="en-US" smtClean="0"/>
          </a:p>
        </p:txBody>
      </p:sp>
    </p:spTree>
    <p:extLst>
      <p:ext uri="{BB962C8B-B14F-4D97-AF65-F5344CB8AC3E}">
        <p14:creationId xmlns:p14="http://schemas.microsoft.com/office/powerpoint/2010/main" val="2796009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26443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28</a:t>
            </a:fld>
            <a:endParaRPr lang="en-US" smtClean="0"/>
          </a:p>
        </p:txBody>
      </p:sp>
    </p:spTree>
    <p:extLst>
      <p:ext uri="{BB962C8B-B14F-4D97-AF65-F5344CB8AC3E}">
        <p14:creationId xmlns:p14="http://schemas.microsoft.com/office/powerpoint/2010/main" val="398077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29</a:t>
            </a:fld>
            <a:endParaRPr lang="en-US" smtClean="0"/>
          </a:p>
        </p:txBody>
      </p:sp>
    </p:spTree>
    <p:extLst>
      <p:ext uri="{BB962C8B-B14F-4D97-AF65-F5344CB8AC3E}">
        <p14:creationId xmlns:p14="http://schemas.microsoft.com/office/powerpoint/2010/main" val="4278675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799542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83008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10256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2326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798277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414745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31" indent="0" algn="ctr">
              <a:buNone/>
              <a:defRPr>
                <a:solidFill>
                  <a:schemeClr val="tx1">
                    <a:tint val="75000"/>
                  </a:schemeClr>
                </a:solidFill>
              </a:defRPr>
            </a:lvl2pPr>
            <a:lvl3pPr marL="1110064" indent="0" algn="ctr">
              <a:buNone/>
              <a:defRPr>
                <a:solidFill>
                  <a:schemeClr val="tx1">
                    <a:tint val="75000"/>
                  </a:schemeClr>
                </a:solidFill>
              </a:defRPr>
            </a:lvl3pPr>
            <a:lvl4pPr marL="1665089" indent="0" algn="ctr">
              <a:buNone/>
              <a:defRPr>
                <a:solidFill>
                  <a:schemeClr val="tx1">
                    <a:tint val="75000"/>
                  </a:schemeClr>
                </a:solidFill>
              </a:defRPr>
            </a:lvl4pPr>
            <a:lvl5pPr marL="2220118" indent="0" algn="ctr">
              <a:buNone/>
              <a:defRPr>
                <a:solidFill>
                  <a:schemeClr val="tx1">
                    <a:tint val="75000"/>
                  </a:schemeClr>
                </a:solidFill>
              </a:defRPr>
            </a:lvl5pPr>
            <a:lvl6pPr marL="2775153" indent="0" algn="ctr">
              <a:buNone/>
              <a:defRPr>
                <a:solidFill>
                  <a:schemeClr val="tx1">
                    <a:tint val="75000"/>
                  </a:schemeClr>
                </a:solidFill>
              </a:defRPr>
            </a:lvl6pPr>
            <a:lvl7pPr marL="3330177" indent="0" algn="ctr">
              <a:buNone/>
              <a:defRPr>
                <a:solidFill>
                  <a:schemeClr val="tx1">
                    <a:tint val="75000"/>
                  </a:schemeClr>
                </a:solidFill>
              </a:defRPr>
            </a:lvl7pPr>
            <a:lvl8pPr marL="3885207" indent="0" algn="ctr">
              <a:buNone/>
              <a:defRPr>
                <a:solidFill>
                  <a:schemeClr val="tx1">
                    <a:tint val="75000"/>
                  </a:schemeClr>
                </a:solidFill>
              </a:defRPr>
            </a:lvl8pPr>
            <a:lvl9pPr marL="44402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60205738"/>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8" y="1797467"/>
            <a:ext cx="5397447"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1"/>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0"/>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1"/>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18" y="1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90" tIns="40790" rIns="40790" bIns="40790" numCol="1" spcCol="0" rtlCol="0" fromWordArt="0" anchor="ctr" anchorCtr="0" forceAA="0" compatLnSpc="1">
            <a:prstTxWarp prst="textNoShape">
              <a:avLst/>
            </a:prstTxWarp>
            <a:noAutofit/>
          </a:bodyPr>
          <a:lstStyle/>
          <a:p>
            <a:pPr algn="ctr" defTabSz="815509"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6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947"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947"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7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83" tIns="0" rIns="121883"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3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
        <p:nvSpPr>
          <p:cNvPr id="5" name="Slide Number Placeholder 4"/>
          <p:cNvSpPr>
            <a:spLocks noGrp="1"/>
          </p:cNvSpPr>
          <p:nvPr>
            <p:ph type="sldNum" sz="quarter" idx="11"/>
          </p:nvPr>
        </p:nvSpPr>
        <p:spPr>
          <a:xfrm>
            <a:off x="0" y="1272522"/>
            <a:ext cx="710922" cy="244533"/>
          </a:xfrm>
          <a:prstGeom prst="rect">
            <a:avLst/>
          </a:prstGeom>
        </p:spPr>
        <p:txBody>
          <a:bodyPr lIns="121883" tIns="60941" rIns="121883" bIns="60941"/>
          <a:lstStyle>
            <a:lvl1pPr>
              <a:defRPr/>
            </a:lvl1pPr>
          </a:lstStyle>
          <a:p>
            <a:pPr defTabSz="914211"/>
            <a:fld id="{8BAA82A5-D41F-40B6-864A-06BCCF57D3E7}" type="slidenum">
              <a:rPr lang="en-GB" sz="1900" smtClean="0">
                <a:solidFill>
                  <a:srgbClr val="505050"/>
                </a:solidFill>
              </a:rPr>
              <a:pPr defTabSz="914211"/>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514" indent="-253514">
              <a:buFont typeface="Wingdings" pitchFamily="2" charset="2"/>
              <a:buChar char=""/>
              <a:defRPr sz="3600">
                <a:solidFill>
                  <a:schemeClr val="tx1"/>
                </a:solidFill>
              </a:defRPr>
            </a:lvl1pPr>
            <a:lvl2pPr marL="461703" indent="-208197">
              <a:buFont typeface="Wingdings" pitchFamily="2" charset="2"/>
              <a:buChar char=""/>
              <a:defRPr>
                <a:solidFill>
                  <a:schemeClr val="tx1"/>
                </a:solidFill>
                <a:latin typeface="+mn-lt"/>
              </a:defRPr>
            </a:lvl2pPr>
            <a:lvl3pPr marL="661399" indent="-199697">
              <a:buFont typeface="Wingdings" pitchFamily="2" charset="2"/>
              <a:buChar char=""/>
              <a:tabLst/>
              <a:defRPr>
                <a:solidFill>
                  <a:schemeClr val="tx1"/>
                </a:solidFill>
                <a:latin typeface="+mn-lt"/>
              </a:defRPr>
            </a:lvl3pPr>
            <a:lvl4pPr marL="815775" indent="-154373">
              <a:buFont typeface="Wingdings" pitchFamily="2" charset="2"/>
              <a:buChar char=""/>
              <a:defRPr>
                <a:solidFill>
                  <a:schemeClr val="tx1"/>
                </a:solidFill>
                <a:latin typeface="+mn-lt"/>
              </a:defRPr>
            </a:lvl4pPr>
            <a:lvl5pPr marL="970153" indent="-15437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597" indent="-260597">
              <a:spcBef>
                <a:spcPts val="1070"/>
              </a:spcBef>
              <a:buClr>
                <a:schemeClr val="tx1"/>
              </a:buClr>
              <a:buFont typeface="Wingdings" pitchFamily="2" charset="2"/>
              <a:buChar char=""/>
              <a:defRPr lang="en-US" dirty="0" smtClean="0"/>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597" indent="-260597">
              <a:spcBef>
                <a:spcPts val="1070"/>
              </a:spcBef>
              <a:buClr>
                <a:schemeClr val="tx1"/>
              </a:buClr>
              <a:buFont typeface="Wingdings" pitchFamily="2" charset="2"/>
              <a:buChar char=""/>
              <a:defRPr>
                <a:solidFill>
                  <a:schemeClr val="tx1"/>
                </a:solidFill>
              </a:defRPr>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999992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936373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946454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75932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78668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226223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800227336"/>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53790100"/>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60417033"/>
      </p:ext>
    </p:extLst>
  </p:cSld>
  <p:clrMapOvr>
    <a:masterClrMapping/>
  </p:clrMapOvr>
  <p:transition spd="slow">
    <p:push/>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7337829"/>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0861683"/>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672248"/>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900246"/>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776735802"/>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49982672"/>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9556913"/>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2886899"/>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3260346"/>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334765"/>
      </p:ext>
    </p:extLst>
  </p:cSld>
  <p:clrMapOvr>
    <a:masterClrMapping/>
  </p:clrMapOvr>
  <p:transition spd="slow">
    <p:push dir="u"/>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728074381"/>
      </p:ext>
    </p:extLst>
  </p:cSld>
  <p:clrMapOvr>
    <a:masterClrMapping/>
  </p:clrMapOvr>
  <p:transition spd="slow">
    <p:push/>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4778368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366569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8555744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6267409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842272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43"/>
            <a:ext cx="11150736" cy="1760889"/>
          </a:xfrm>
        </p:spPr>
        <p:txBody>
          <a:bodyPr/>
          <a:lstStyle>
            <a:lvl1pPr marL="0" indent="0">
              <a:buNone/>
              <a:defRPr sz="2900">
                <a:solidFill>
                  <a:schemeClr val="tx1"/>
                </a:solidFill>
                <a:latin typeface="Consolas" pitchFamily="49" charset="0"/>
                <a:cs typeface="Consolas" pitchFamily="49" charset="0"/>
              </a:defRPr>
            </a:lvl1pPr>
            <a:lvl2pPr marL="303086" indent="0">
              <a:buNone/>
              <a:defRPr>
                <a:solidFill>
                  <a:schemeClr val="tx1"/>
                </a:solidFill>
                <a:latin typeface="Consolas" pitchFamily="49" charset="0"/>
                <a:cs typeface="Consolas" pitchFamily="49" charset="0"/>
              </a:defRPr>
            </a:lvl2pPr>
            <a:lvl3pPr marL="511277" indent="0">
              <a:buNone/>
              <a:defRPr>
                <a:solidFill>
                  <a:schemeClr val="tx1"/>
                </a:solidFill>
                <a:latin typeface="Consolas" pitchFamily="49" charset="0"/>
                <a:cs typeface="Consolas" pitchFamily="49" charset="0"/>
              </a:defRPr>
            </a:lvl3pPr>
            <a:lvl4pPr marL="712385" indent="0">
              <a:buNone/>
              <a:defRPr>
                <a:solidFill>
                  <a:schemeClr val="tx1"/>
                </a:solidFill>
                <a:latin typeface="Consolas" pitchFamily="49" charset="0"/>
                <a:cs typeface="Consolas" pitchFamily="49" charset="0"/>
              </a:defRPr>
            </a:lvl4pPr>
            <a:lvl5pPr marL="919163"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583878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01866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8061475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075713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81626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996889982"/>
      </p:ext>
    </p:extLst>
  </p:cSld>
  <p:clrMapOvr>
    <a:masterClrMapping/>
  </p:clrMapOvr>
  <p:transition spd="slow">
    <p:push/>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28504698"/>
      </p:ext>
    </p:extLst>
  </p:cSld>
  <p:clrMapOvr>
    <a:masterClrMapping/>
  </p:clrMapOvr>
  <p:transition spd="slow">
    <p:push/>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8356604"/>
      </p:ext>
    </p:extLst>
  </p:cSld>
  <p:clrMapOvr>
    <a:masterClrMapping/>
  </p:clrMapOvr>
  <p:transition spd="slow">
    <p:push/>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6368389"/>
      </p:ext>
    </p:extLst>
  </p:cSld>
  <p:clrMapOvr>
    <a:masterClrMapping/>
  </p:clrMapOvr>
  <p:transition spd="slow">
    <p:push dir="u"/>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88384649"/>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5743"/>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161581"/>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33273743"/>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18082018"/>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61658"/>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6745969"/>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26668602"/>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9707721"/>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2415856"/>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695413298"/>
      </p:ext>
    </p:extLst>
  </p:cSld>
  <p:clrMapOvr>
    <a:masterClrMapping/>
  </p:clrMapOvr>
  <p:transition spd="slow">
    <p:push/>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5269959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02"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8308488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5425550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370782601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74298700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5331178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300131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414675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917642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018917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95337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56"/>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149812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4566441"/>
      </p:ext>
    </p:extLst>
  </p:cSld>
  <p:clrMapOvr>
    <a:masterClrMapping/>
  </p:clrMapOvr>
  <p:transition spd="slow">
    <p:push/>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4284771"/>
      </p:ext>
    </p:extLst>
  </p:cSld>
  <p:clrMapOvr>
    <a:masterClrMapping/>
  </p:clrMapOvr>
  <p:transition spd="slow">
    <p:push/>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05658143"/>
      </p:ext>
    </p:extLst>
  </p:cSld>
  <p:clrMapOvr>
    <a:masterClrMapping/>
  </p:clrMapOvr>
  <p:transition spd="slow">
    <p:push/>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4314521"/>
      </p:ext>
    </p:extLst>
  </p:cSld>
  <p:clrMapOvr>
    <a:masterClrMapping/>
  </p:clrMapOvr>
  <p:transition spd="slow">
    <p:push dir="u"/>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00326138"/>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904774"/>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46354592"/>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159239665"/>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8795863"/>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968" indent="0" algn="ctr">
              <a:buNone/>
              <a:defRPr>
                <a:solidFill>
                  <a:schemeClr val="tx1">
                    <a:tint val="75000"/>
                  </a:schemeClr>
                </a:solidFill>
              </a:defRPr>
            </a:lvl2pPr>
            <a:lvl3pPr marL="1109938" indent="0" algn="ctr">
              <a:buNone/>
              <a:defRPr>
                <a:solidFill>
                  <a:schemeClr val="tx1">
                    <a:tint val="75000"/>
                  </a:schemeClr>
                </a:solidFill>
              </a:defRPr>
            </a:lvl3pPr>
            <a:lvl4pPr marL="1664901" indent="0" algn="ctr">
              <a:buNone/>
              <a:defRPr>
                <a:solidFill>
                  <a:schemeClr val="tx1">
                    <a:tint val="75000"/>
                  </a:schemeClr>
                </a:solidFill>
              </a:defRPr>
            </a:lvl4pPr>
            <a:lvl5pPr marL="2219869" indent="0" algn="ctr">
              <a:buNone/>
              <a:defRPr>
                <a:solidFill>
                  <a:schemeClr val="tx1">
                    <a:tint val="75000"/>
                  </a:schemeClr>
                </a:solidFill>
              </a:defRPr>
            </a:lvl5pPr>
            <a:lvl6pPr marL="2774838" indent="0" algn="ctr">
              <a:buNone/>
              <a:defRPr>
                <a:solidFill>
                  <a:schemeClr val="tx1">
                    <a:tint val="75000"/>
                  </a:schemeClr>
                </a:solidFill>
              </a:defRPr>
            </a:lvl6pPr>
            <a:lvl7pPr marL="3329801" indent="0" algn="ctr">
              <a:buNone/>
              <a:defRPr>
                <a:solidFill>
                  <a:schemeClr val="tx1">
                    <a:tint val="75000"/>
                  </a:schemeClr>
                </a:solidFill>
              </a:defRPr>
            </a:lvl7pPr>
            <a:lvl8pPr marL="3884767" indent="0" algn="ctr">
              <a:buNone/>
              <a:defRPr>
                <a:solidFill>
                  <a:schemeClr val="tx1">
                    <a:tint val="75000"/>
                  </a:schemeClr>
                </a:solidFill>
              </a:defRPr>
            </a:lvl8pPr>
            <a:lvl9pPr marL="443973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32556491"/>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5069671"/>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5040605"/>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4182483"/>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559055693"/>
      </p:ext>
    </p:extLst>
  </p:cSld>
  <p:clrMapOvr>
    <a:masterClrMapping/>
  </p:clrMapOvr>
  <p:transition spd="slow">
    <p:push/>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0533011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2447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177617499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1299731440"/>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7629691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176049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2334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342299613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6257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202549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670524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72186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190236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623392"/>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91126408"/>
      </p:ext>
    </p:extLst>
  </p:cSld>
  <p:clrMapOvr>
    <a:masterClrMapping/>
  </p:clrMapOvr>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04779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387344498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1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689" indent="-412689">
              <a:lnSpc>
                <a:spcPct val="90000"/>
              </a:lnSpc>
              <a:defRPr sz="3500"/>
            </a:lvl1pPr>
            <a:lvl2pPr marL="817356" indent="-395034">
              <a:lnSpc>
                <a:spcPct val="90000"/>
              </a:lnSpc>
              <a:defRPr sz="2900"/>
            </a:lvl2pPr>
            <a:lvl3pPr marL="1157787" indent="-350063">
              <a:lnSpc>
                <a:spcPct val="90000"/>
              </a:lnSpc>
              <a:defRPr sz="2400"/>
            </a:lvl3pPr>
            <a:lvl4pPr marL="1490189" indent="-332402">
              <a:lnSpc>
                <a:spcPct val="90000"/>
              </a:lnSpc>
              <a:defRPr sz="2100"/>
            </a:lvl4pPr>
            <a:lvl5pPr marL="1840258" indent="-3404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27" indent="-422327">
              <a:lnSpc>
                <a:spcPct val="90000"/>
              </a:lnSpc>
              <a:defRPr sz="3500"/>
            </a:lvl1pPr>
            <a:lvl2pPr marL="817356" indent="-412689">
              <a:lnSpc>
                <a:spcPct val="90000"/>
              </a:lnSpc>
              <a:defRPr sz="2900"/>
            </a:lvl2pPr>
            <a:lvl3pPr marL="1167424" indent="-367726">
              <a:lnSpc>
                <a:spcPct val="90000"/>
              </a:lnSpc>
              <a:defRPr sz="2400"/>
            </a:lvl3pPr>
            <a:lvl4pPr marL="1490189" indent="-322768">
              <a:lnSpc>
                <a:spcPct val="90000"/>
              </a:lnSpc>
              <a:defRPr sz="2100"/>
            </a:lvl4pPr>
            <a:lvl5pPr marL="1840258" indent="-332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2039" indent="-342039">
              <a:defRPr sz="2900"/>
            </a:lvl1pPr>
            <a:lvl2pPr marL="682470" indent="-322768">
              <a:defRPr sz="2400"/>
            </a:lvl2pPr>
            <a:lvl3pPr marL="987570" indent="-295471">
              <a:defRPr sz="2100"/>
            </a:lvl3pPr>
            <a:lvl4pPr marL="1275009" indent="-277806">
              <a:defRPr sz="2100"/>
            </a:lvl4pPr>
            <a:lvl5pPr marL="1552827" indent="-25050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694" indent="-359694">
              <a:defRPr sz="2900"/>
            </a:lvl1pPr>
            <a:lvl2pPr marL="692106" indent="-332402">
              <a:defRPr sz="2400"/>
            </a:lvl2pPr>
            <a:lvl3pPr marL="997207" indent="-297079">
              <a:defRPr sz="2100"/>
            </a:lvl3pPr>
            <a:lvl4pPr marL="1275009" indent="-287442">
              <a:defRPr sz="2100"/>
            </a:lvl4pPr>
            <a:lvl5pPr marL="1552827" indent="-26816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8"/>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2"/>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72" tIns="54382" rIns="108772" bIns="54382"/>
          <a:lstStyle>
            <a:lvl1pPr>
              <a:defRPr>
                <a:solidFill>
                  <a:srgbClr val="FFFFFF"/>
                </a:solidFill>
              </a:defRPr>
            </a:lvl1pPr>
          </a:lstStyle>
          <a:p>
            <a:pPr defTabSz="1109938"/>
            <a:fld id="{EEF83519-0986-6A4F-9867-35DB47F5FA02}" type="slidenum">
              <a:rPr lang="en-US" smtClean="0"/>
              <a:pPr defTabSz="1109938"/>
              <a:t>‹#›</a:t>
            </a:fld>
            <a:endParaRPr lang="en-US" dirty="0"/>
          </a:p>
        </p:txBody>
      </p:sp>
    </p:spTree>
    <p:extLst>
      <p:ext uri="{BB962C8B-B14F-4D97-AF65-F5344CB8AC3E}">
        <p14:creationId xmlns:p14="http://schemas.microsoft.com/office/powerpoint/2010/main" val="13062131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92" indent="0" algn="ctr">
              <a:buNone/>
              <a:defRPr>
                <a:solidFill>
                  <a:schemeClr val="tx1">
                    <a:tint val="75000"/>
                  </a:schemeClr>
                </a:solidFill>
              </a:defRPr>
            </a:lvl2pPr>
            <a:lvl3pPr marL="1110188" indent="0" algn="ctr">
              <a:buNone/>
              <a:defRPr>
                <a:solidFill>
                  <a:schemeClr val="tx1">
                    <a:tint val="75000"/>
                  </a:schemeClr>
                </a:solidFill>
              </a:defRPr>
            </a:lvl3pPr>
            <a:lvl4pPr marL="1665277" indent="0" algn="ctr">
              <a:buNone/>
              <a:defRPr>
                <a:solidFill>
                  <a:schemeClr val="tx1">
                    <a:tint val="75000"/>
                  </a:schemeClr>
                </a:solidFill>
              </a:defRPr>
            </a:lvl4pPr>
            <a:lvl5pPr marL="2220370" indent="0" algn="ctr">
              <a:buNone/>
              <a:defRPr>
                <a:solidFill>
                  <a:schemeClr val="tx1">
                    <a:tint val="75000"/>
                  </a:schemeClr>
                </a:solidFill>
              </a:defRPr>
            </a:lvl5pPr>
            <a:lvl6pPr marL="2775465" indent="0" algn="ctr">
              <a:buNone/>
              <a:defRPr>
                <a:solidFill>
                  <a:schemeClr val="tx1">
                    <a:tint val="75000"/>
                  </a:schemeClr>
                </a:solidFill>
              </a:defRPr>
            </a:lvl6pPr>
            <a:lvl7pPr marL="3330554" indent="0" algn="ctr">
              <a:buNone/>
              <a:defRPr>
                <a:solidFill>
                  <a:schemeClr val="tx1">
                    <a:tint val="75000"/>
                  </a:schemeClr>
                </a:solidFill>
              </a:defRPr>
            </a:lvl7pPr>
            <a:lvl8pPr marL="3885645" indent="0" algn="ctr">
              <a:buNone/>
              <a:defRPr>
                <a:solidFill>
                  <a:schemeClr val="tx1">
                    <a:tint val="75000"/>
                  </a:schemeClr>
                </a:solidFill>
              </a:defRPr>
            </a:lvl8pPr>
            <a:lvl9pPr marL="44407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3"/>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82" indent="-412782">
              <a:lnSpc>
                <a:spcPct val="90000"/>
              </a:lnSpc>
              <a:defRPr sz="3500"/>
            </a:lvl1pPr>
            <a:lvl2pPr marL="817540" indent="-395120">
              <a:lnSpc>
                <a:spcPct val="90000"/>
              </a:lnSpc>
              <a:defRPr sz="2900"/>
            </a:lvl2pPr>
            <a:lvl3pPr marL="1158049" indent="-350143">
              <a:lnSpc>
                <a:spcPct val="90000"/>
              </a:lnSpc>
              <a:defRPr sz="2400"/>
            </a:lvl3pPr>
            <a:lvl4pPr marL="1490526" indent="-332478">
              <a:lnSpc>
                <a:spcPct val="90000"/>
              </a:lnSpc>
              <a:defRPr sz="2100"/>
            </a:lvl4pPr>
            <a:lvl5pPr marL="1840674" indent="-34051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425" indent="-422425">
              <a:lnSpc>
                <a:spcPct val="90000"/>
              </a:lnSpc>
              <a:defRPr sz="3500"/>
            </a:lvl1pPr>
            <a:lvl2pPr marL="817540" indent="-412782">
              <a:lnSpc>
                <a:spcPct val="90000"/>
              </a:lnSpc>
              <a:defRPr sz="2900"/>
            </a:lvl2pPr>
            <a:lvl3pPr marL="1167689" indent="-367810">
              <a:lnSpc>
                <a:spcPct val="90000"/>
              </a:lnSpc>
              <a:defRPr sz="2400"/>
            </a:lvl3pPr>
            <a:lvl4pPr marL="1490526" indent="-322839">
              <a:lnSpc>
                <a:spcPct val="90000"/>
              </a:lnSpc>
              <a:defRPr sz="2100"/>
            </a:lvl4pPr>
            <a:lvl5pPr marL="1840674" indent="-33247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2115" indent="-342115">
              <a:defRPr sz="2900"/>
            </a:lvl1pPr>
            <a:lvl2pPr marL="682623" indent="-322839">
              <a:defRPr sz="2400"/>
            </a:lvl2pPr>
            <a:lvl3pPr marL="987794" indent="-295538">
              <a:defRPr sz="2100"/>
            </a:lvl3pPr>
            <a:lvl4pPr marL="1275297" indent="-277867">
              <a:defRPr sz="2100"/>
            </a:lvl4pPr>
            <a:lvl5pPr marL="1553175" indent="-25056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78" indent="-359778">
              <a:defRPr sz="2900"/>
            </a:lvl1pPr>
            <a:lvl2pPr marL="692256" indent="-332478">
              <a:defRPr sz="2400"/>
            </a:lvl2pPr>
            <a:lvl3pPr marL="997435" indent="-297144">
              <a:defRPr sz="2100"/>
            </a:lvl3pPr>
            <a:lvl4pPr marL="1275297" indent="-287507">
              <a:defRPr sz="2100"/>
            </a:lvl4pPr>
            <a:lvl5pPr marL="1553175" indent="-26822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3"/>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7"/>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96" tIns="54394" rIns="108796" bIns="54394"/>
          <a:lstStyle>
            <a:lvl1pPr>
              <a:defRPr>
                <a:solidFill>
                  <a:srgbClr val="FFFFFF"/>
                </a:solidFill>
              </a:defRPr>
            </a:lvl1pPr>
          </a:lstStyle>
          <a:p>
            <a:pPr defTabSz="1110188"/>
            <a:fld id="{EEF83519-0986-6A4F-9867-35DB47F5FA02}" type="slidenum">
              <a:rPr lang="en-US" smtClean="0"/>
              <a:pPr defTabSz="1110188"/>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1905" algn="l"/>
              </a:tabLst>
              <a:defRPr sz="4000" baseline="0">
                <a:solidFill>
                  <a:schemeClr val="accent2"/>
                </a:solidFill>
              </a:defRPr>
            </a:lvl1pPr>
            <a:lvl2pPr marL="0" indent="0">
              <a:buNone/>
              <a:tabLst>
                <a:tab pos="7601905" algn="l"/>
              </a:tabLst>
              <a:defRPr sz="2000">
                <a:latin typeface="+mn-lt"/>
              </a:defRPr>
            </a:lvl2pPr>
            <a:lvl3pPr marL="460235" indent="-230122">
              <a:tabLst>
                <a:tab pos="760190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2" tIns="45707" rIns="45707" bIns="91412" numCol="1" spcCol="0" rtlCol="0" fromWordArt="0" anchor="b" anchorCtr="0" forceAA="0" compatLnSpc="1">
            <a:prstTxWarp prst="textNoShape">
              <a:avLst/>
            </a:prstTxWarp>
            <a:noAutofit/>
          </a:bodyPr>
          <a:lstStyle/>
          <a:p>
            <a:pPr algn="ctr" defTabSz="91383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097"/>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36" indent="-412736">
              <a:lnSpc>
                <a:spcPct val="90000"/>
              </a:lnSpc>
              <a:defRPr sz="3500"/>
            </a:lvl1pPr>
            <a:lvl2pPr marL="817448" indent="-395078">
              <a:lnSpc>
                <a:spcPct val="90000"/>
              </a:lnSpc>
              <a:defRPr sz="2900"/>
            </a:lvl2pPr>
            <a:lvl3pPr marL="1157917" indent="-350103">
              <a:lnSpc>
                <a:spcPct val="90000"/>
              </a:lnSpc>
              <a:defRPr sz="2400"/>
            </a:lvl3pPr>
            <a:lvl4pPr marL="1490356" indent="-332440">
              <a:lnSpc>
                <a:spcPct val="90000"/>
              </a:lnSpc>
              <a:defRPr sz="2100"/>
            </a:lvl4pPr>
            <a:lvl5pPr marL="1840466" indent="-34047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75" indent="-422375">
              <a:lnSpc>
                <a:spcPct val="90000"/>
              </a:lnSpc>
              <a:defRPr sz="3500"/>
            </a:lvl1pPr>
            <a:lvl2pPr marL="817448" indent="-412736">
              <a:lnSpc>
                <a:spcPct val="90000"/>
              </a:lnSpc>
              <a:defRPr sz="2900"/>
            </a:lvl2pPr>
            <a:lvl3pPr marL="1167556" indent="-367766">
              <a:lnSpc>
                <a:spcPct val="90000"/>
              </a:lnSpc>
              <a:defRPr sz="2400"/>
            </a:lvl3pPr>
            <a:lvl4pPr marL="1490356" indent="-322803">
              <a:lnSpc>
                <a:spcPct val="90000"/>
              </a:lnSpc>
              <a:defRPr sz="2100"/>
            </a:lvl4pPr>
            <a:lvl5pPr marL="1840466" indent="-33244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2" y="1797467"/>
            <a:ext cx="5397447"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2077" indent="-342077">
              <a:defRPr sz="2900"/>
            </a:lvl1pPr>
            <a:lvl2pPr marL="682547" indent="-322803">
              <a:defRPr sz="2400"/>
            </a:lvl2pPr>
            <a:lvl3pPr marL="987682" indent="-295504">
              <a:defRPr sz="2100"/>
            </a:lvl3pPr>
            <a:lvl4pPr marL="1275153" indent="-277838">
              <a:defRPr sz="2100"/>
            </a:lvl4pPr>
            <a:lvl5pPr marL="1552999" indent="-25053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38" indent="-359738">
              <a:defRPr sz="2900"/>
            </a:lvl1pPr>
            <a:lvl2pPr marL="692182" indent="-332440">
              <a:defRPr sz="2400"/>
            </a:lvl2pPr>
            <a:lvl3pPr marL="997319" indent="-297112">
              <a:defRPr sz="2100"/>
            </a:lvl3pPr>
            <a:lvl4pPr marL="1275153" indent="-287474">
              <a:defRPr sz="2100"/>
            </a:lvl4pPr>
            <a:lvl5pPr marL="1552999" indent="-26819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3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86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67" tIns="0" rIns="12186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38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3" y="6249663"/>
            <a:ext cx="7225287"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
        <p:nvSpPr>
          <p:cNvPr id="5" name="Slide Number Placeholder 4"/>
          <p:cNvSpPr>
            <a:spLocks noGrp="1"/>
          </p:cNvSpPr>
          <p:nvPr>
            <p:ph type="sldNum" sz="quarter" idx="11"/>
          </p:nvPr>
        </p:nvSpPr>
        <p:spPr>
          <a:xfrm>
            <a:off x="0" y="1272526"/>
            <a:ext cx="710922" cy="244533"/>
          </a:xfrm>
          <a:prstGeom prst="rect">
            <a:avLst/>
          </a:prstGeom>
        </p:spPr>
        <p:txBody>
          <a:bodyPr lIns="121867" tIns="60933" rIns="121867" bIns="60933"/>
          <a:lstStyle>
            <a:lvl1pPr>
              <a:defRPr/>
            </a:lvl1pPr>
          </a:lstStyle>
          <a:p>
            <a:pPr defTabSz="914097"/>
            <a:fld id="{8BAA82A5-D41F-40B6-864A-06BCCF57D3E7}" type="slidenum">
              <a:rPr lang="en-GB" sz="1900" smtClean="0">
                <a:solidFill>
                  <a:srgbClr val="505050"/>
                </a:solidFill>
              </a:rPr>
              <a:pPr defTabSz="91409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6"/>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3"/>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223" algn="l"/>
              </a:tabLst>
              <a:defRPr sz="4000" baseline="0">
                <a:solidFill>
                  <a:schemeClr val="accent2"/>
                </a:solidFill>
              </a:defRPr>
            </a:lvl1pPr>
            <a:lvl2pPr marL="0" indent="0">
              <a:buNone/>
              <a:tabLst>
                <a:tab pos="7602223" algn="l"/>
              </a:tabLst>
              <a:defRPr sz="2000">
                <a:latin typeface="+mn-lt"/>
              </a:defRPr>
            </a:lvl2pPr>
            <a:lvl3pPr marL="460255" indent="-230132">
              <a:tabLst>
                <a:tab pos="7602223"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7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135"/>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1" y="1797467"/>
            <a:ext cx="5397447"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4"/>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3"/>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2"/>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4"/>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1"/>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7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7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0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2"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72" tIns="0" rIns="121872"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3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2"/>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3"/>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1" y="6249663"/>
            <a:ext cx="7225287" cy="365210"/>
          </a:xfrm>
          <a:prstGeom prst="rect">
            <a:avLst/>
          </a:prstGeom>
        </p:spPr>
        <p:txBody>
          <a:bodyPr lIns="121872" tIns="60936" rIns="121872" bIns="60936"/>
          <a:lstStyle>
            <a:lvl1pPr>
              <a:defRPr/>
            </a:lvl1pPr>
          </a:lstStyle>
          <a:p>
            <a:pPr defTabSz="914135"/>
            <a:endParaRPr lang="en-GB" sz="1900">
              <a:solidFill>
                <a:srgbClr val="505050"/>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lIns="121872" tIns="60936" rIns="121872" bIns="60936"/>
          <a:lstStyle>
            <a:lvl1pPr>
              <a:defRPr/>
            </a:lvl1pPr>
          </a:lstStyle>
          <a:p>
            <a:pPr defTabSz="914135"/>
            <a:fld id="{8BAA82A5-D41F-40B6-864A-06BCCF57D3E7}" type="slidenum">
              <a:rPr lang="en-GB" sz="1900" smtClean="0">
                <a:solidFill>
                  <a:srgbClr val="505050"/>
                </a:solidFill>
              </a:rPr>
              <a:pPr defTabSz="91413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72" tIns="60936" rIns="121872" bIns="60936"/>
          <a:lstStyle>
            <a:lvl1pPr>
              <a:defRPr/>
            </a:lvl1pPr>
          </a:lstStyle>
          <a:p>
            <a:pPr defTabSz="914135"/>
            <a:endParaRPr lang="en-GB" sz="1900">
              <a:solidFill>
                <a:srgbClr val="505050"/>
              </a:solidFill>
            </a:endParaRPr>
          </a:p>
        </p:txBody>
      </p:sp>
    </p:spTree>
    <p:extLst>
      <p:ext uri="{BB962C8B-B14F-4D97-AF65-F5344CB8AC3E}">
        <p14:creationId xmlns:p14="http://schemas.microsoft.com/office/powerpoint/2010/main" val="3024280854"/>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6" indent="-4031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56" indent="-34598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30" indent="-3364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3"/>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856" algn="l"/>
              </a:tabLst>
              <a:defRPr sz="4000" baseline="0">
                <a:solidFill>
                  <a:schemeClr val="accent2"/>
                </a:solidFill>
              </a:defRPr>
            </a:lvl1pPr>
            <a:lvl2pPr marL="0" indent="0">
              <a:buNone/>
              <a:tabLst>
                <a:tab pos="7602856" algn="l"/>
              </a:tabLst>
              <a:defRPr sz="2000">
                <a:latin typeface="+mn-lt"/>
              </a:defRPr>
            </a:lvl2pPr>
            <a:lvl3pPr marL="460295" indent="-230150">
              <a:tabLst>
                <a:tab pos="7602856"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4" tIns="45713" rIns="45713" bIns="91424" numCol="1" spcCol="0" rtlCol="0" fromWordArt="0" anchor="b" anchorCtr="0" forceAA="0" compatLnSpc="1">
            <a:prstTxWarp prst="textNoShape">
              <a:avLst/>
            </a:prstTxWarp>
            <a:noAutofit/>
          </a:bodyPr>
          <a:lstStyle/>
          <a:p>
            <a:pPr algn="ctr" defTabSz="913947"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211"/>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theme" Target="../theme/theme10.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2.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image" Target="../media/image1.png"/><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theme" Target="../theme/theme13.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4.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2.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5.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4014" r:id="rId10"/>
  </p:sldLayoutIdLst>
  <p:transition>
    <p:fade/>
  </p:transition>
  <p:timing>
    <p:tnLst>
      <p:par>
        <p:cTn id="1" dur="indefinite" restart="never" nodeType="tmRoot"/>
      </p:par>
    </p:tnLst>
  </p:timing>
  <p:txStyles>
    <p:titleStyle>
      <a:lvl1pPr algn="l" defTabSz="1110064"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902" indent="-558902" algn="l" defTabSz="1110064"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8790" indent="-479888" algn="l" defTabSz="1110064"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8318" indent="-489524" algn="l" defTabSz="1110064"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8463" indent="-420142" algn="l" defTabSz="1110064"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7041" indent="-408579" algn="l" defTabSz="1110064"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3345573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6" r:id="rId24"/>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42616341"/>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6359217"/>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8596409"/>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79"/>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064"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064"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341" indent="-9637" algn="l" defTabSz="1110064"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049"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154"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1258" indent="0"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9"/>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67"/>
            <a:ext cx="2133322" cy="273907"/>
          </a:xfrm>
          <a:prstGeom prst="rect">
            <a:avLst/>
          </a:prstGeom>
        </p:spPr>
        <p:txBody>
          <a:bodyPr vert="horz" lIns="81575" tIns="40790" rIns="81575" bIns="40790" rtlCol="0" anchor="ctr"/>
          <a:lstStyle>
            <a:lvl1pPr algn="l">
              <a:defRPr sz="1100">
                <a:solidFill>
                  <a:schemeClr val="tx1"/>
                </a:solidFill>
              </a:defRPr>
            </a:lvl1pPr>
          </a:lstStyle>
          <a:p>
            <a:pPr defTabSz="815743"/>
            <a:fld id="{20CE17AF-4091-48A7-8681-C3B1BE5CA3B0}" type="datetime1">
              <a:rPr lang="en-GB" smtClean="0">
                <a:solidFill>
                  <a:srgbClr val="FFFFFF"/>
                </a:solidFill>
              </a:rPr>
              <a:pPr defTabSz="815743"/>
              <a:t>25/11/2014</a:t>
            </a:fld>
            <a:endParaRPr lang="en-GB" dirty="0">
              <a:solidFill>
                <a:srgbClr val="FFFFFF"/>
              </a:solidFill>
            </a:endParaRPr>
          </a:p>
        </p:txBody>
      </p:sp>
      <p:sp>
        <p:nvSpPr>
          <p:cNvPr id="7" name="Footer Placeholder 4"/>
          <p:cNvSpPr>
            <a:spLocks noGrp="1"/>
          </p:cNvSpPr>
          <p:nvPr>
            <p:ph type="ftr" sz="quarter" idx="3"/>
          </p:nvPr>
        </p:nvSpPr>
        <p:spPr>
          <a:xfrm>
            <a:off x="3123793" y="6407767"/>
            <a:ext cx="5889637" cy="273907"/>
          </a:xfrm>
          <a:prstGeom prst="rect">
            <a:avLst/>
          </a:prstGeom>
        </p:spPr>
        <p:txBody>
          <a:bodyPr vert="horz" lIns="81575" tIns="40790" rIns="81575" bIns="40790" rtlCol="0" anchor="ctr"/>
          <a:lstStyle>
            <a:lvl1pPr algn="ctr">
              <a:defRPr sz="1100">
                <a:solidFill>
                  <a:schemeClr val="tx1"/>
                </a:solidFill>
              </a:defRPr>
            </a:lvl1pPr>
          </a:lstStyle>
          <a:p>
            <a:pPr defTabSz="815743"/>
            <a:endParaRPr lang="en-GB" dirty="0">
              <a:solidFill>
                <a:srgbClr val="FFFFFF"/>
              </a:solidFill>
            </a:endParaRPr>
          </a:p>
        </p:txBody>
      </p:sp>
      <p:sp>
        <p:nvSpPr>
          <p:cNvPr id="8" name="Slide Number Placeholder 5"/>
          <p:cNvSpPr>
            <a:spLocks noGrp="1"/>
          </p:cNvSpPr>
          <p:nvPr>
            <p:ph type="sldNum" sz="quarter" idx="4"/>
          </p:nvPr>
        </p:nvSpPr>
        <p:spPr>
          <a:xfrm>
            <a:off x="9533289" y="6407767"/>
            <a:ext cx="2133322" cy="273907"/>
          </a:xfrm>
          <a:prstGeom prst="rect">
            <a:avLst/>
          </a:prstGeom>
        </p:spPr>
        <p:txBody>
          <a:bodyPr vert="horz" lIns="81575" tIns="40790" rIns="81575" bIns="40790" rtlCol="0" anchor="ctr"/>
          <a:lstStyle>
            <a:lvl1pPr algn="r">
              <a:defRPr sz="1100">
                <a:solidFill>
                  <a:schemeClr val="tx1"/>
                </a:solidFill>
              </a:defRPr>
            </a:lvl1pPr>
          </a:lstStyle>
          <a:p>
            <a:pPr defTabSz="815743"/>
            <a:fld id="{66F9B19E-23E9-4120-A06C-57F6EDB783B3}" type="slidenum">
              <a:rPr lang="en-GB" smtClean="0">
                <a:solidFill>
                  <a:srgbClr val="FFFFFF"/>
                </a:solidFill>
              </a:rPr>
              <a:pPr defTabSz="815743"/>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5743"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086" marR="0" indent="-303086" algn="l" defTabSz="815743"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277" marR="0" indent="-208197" algn="l" defTabSz="815743"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38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712385" algn="l"/>
        </a:tabLst>
        <a:defRPr sz="2100" kern="1200" spc="0" baseline="0">
          <a:solidFill>
            <a:schemeClr val="tx2"/>
          </a:solidFill>
          <a:latin typeface="+mn-lt"/>
          <a:ea typeface="+mn-ea"/>
          <a:cs typeface="+mn-cs"/>
        </a:defRPr>
      </a:lvl3pPr>
      <a:lvl4pPr marL="919163" marR="0" indent="-206776" algn="l" defTabSz="815743"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2027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1120275" algn="l"/>
        </a:tabLst>
        <a:defRPr sz="1900" kern="1200" spc="0" baseline="0">
          <a:solidFill>
            <a:schemeClr val="tx2"/>
          </a:solidFill>
          <a:latin typeface="+mn-lt"/>
          <a:ea typeface="+mn-ea"/>
          <a:cs typeface="+mn-cs"/>
        </a:defRPr>
      </a:lvl5pPr>
      <a:lvl6pPr marL="2243293"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116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903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6908"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5743" rtl="0" eaLnBrk="1" latinLnBrk="0" hangingPunct="1">
        <a:defRPr sz="1700" kern="1200">
          <a:solidFill>
            <a:schemeClr val="tx1"/>
          </a:solidFill>
          <a:latin typeface="+mn-lt"/>
          <a:ea typeface="+mn-ea"/>
          <a:cs typeface="+mn-cs"/>
        </a:defRPr>
      </a:lvl1pPr>
      <a:lvl2pPr marL="407877" algn="l" defTabSz="815743" rtl="0" eaLnBrk="1" latinLnBrk="0" hangingPunct="1">
        <a:defRPr sz="1700" kern="1200">
          <a:solidFill>
            <a:schemeClr val="tx1"/>
          </a:solidFill>
          <a:latin typeface="+mn-lt"/>
          <a:ea typeface="+mn-ea"/>
          <a:cs typeface="+mn-cs"/>
        </a:defRPr>
      </a:lvl2pPr>
      <a:lvl3pPr marL="815743" algn="l" defTabSz="815743" rtl="0" eaLnBrk="1" latinLnBrk="0" hangingPunct="1">
        <a:defRPr sz="1700" kern="1200">
          <a:solidFill>
            <a:schemeClr val="tx1"/>
          </a:solidFill>
          <a:latin typeface="+mn-lt"/>
          <a:ea typeface="+mn-ea"/>
          <a:cs typeface="+mn-cs"/>
        </a:defRPr>
      </a:lvl3pPr>
      <a:lvl4pPr marL="1223612" algn="l" defTabSz="815743" rtl="0" eaLnBrk="1" latinLnBrk="0" hangingPunct="1">
        <a:defRPr sz="1700" kern="1200">
          <a:solidFill>
            <a:schemeClr val="tx1"/>
          </a:solidFill>
          <a:latin typeface="+mn-lt"/>
          <a:ea typeface="+mn-ea"/>
          <a:cs typeface="+mn-cs"/>
        </a:defRPr>
      </a:lvl4pPr>
      <a:lvl5pPr marL="1631485" algn="l" defTabSz="815743" rtl="0" eaLnBrk="1" latinLnBrk="0" hangingPunct="1">
        <a:defRPr sz="1700" kern="1200">
          <a:solidFill>
            <a:schemeClr val="tx1"/>
          </a:solidFill>
          <a:latin typeface="+mn-lt"/>
          <a:ea typeface="+mn-ea"/>
          <a:cs typeface="+mn-cs"/>
        </a:defRPr>
      </a:lvl5pPr>
      <a:lvl6pPr marL="2039354" algn="l" defTabSz="815743" rtl="0" eaLnBrk="1" latinLnBrk="0" hangingPunct="1">
        <a:defRPr sz="1700" kern="1200">
          <a:solidFill>
            <a:schemeClr val="tx1"/>
          </a:solidFill>
          <a:latin typeface="+mn-lt"/>
          <a:ea typeface="+mn-ea"/>
          <a:cs typeface="+mn-cs"/>
        </a:defRPr>
      </a:lvl6pPr>
      <a:lvl7pPr marL="2447230" algn="l" defTabSz="815743" rtl="0" eaLnBrk="1" latinLnBrk="0" hangingPunct="1">
        <a:defRPr sz="1700" kern="1200">
          <a:solidFill>
            <a:schemeClr val="tx1"/>
          </a:solidFill>
          <a:latin typeface="+mn-lt"/>
          <a:ea typeface="+mn-ea"/>
          <a:cs typeface="+mn-cs"/>
        </a:defRPr>
      </a:lvl7pPr>
      <a:lvl8pPr marL="2855099" algn="l" defTabSz="815743" rtl="0" eaLnBrk="1" latinLnBrk="0" hangingPunct="1">
        <a:defRPr sz="1700" kern="1200">
          <a:solidFill>
            <a:schemeClr val="tx1"/>
          </a:solidFill>
          <a:latin typeface="+mn-lt"/>
          <a:ea typeface="+mn-ea"/>
          <a:cs typeface="+mn-cs"/>
        </a:defRPr>
      </a:lvl8pPr>
      <a:lvl9pPr marL="3262969" algn="l" defTabSz="815743"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37" r:id="rId10"/>
  </p:sldLayoutIdLst>
  <p:transition>
    <p:fade/>
  </p:transition>
  <p:timing>
    <p:tnLst>
      <p:par>
        <p:cTn id="1" dur="indefinite" restart="never" nodeType="tmRoot"/>
      </p:par>
    </p:tnLst>
  </p:timing>
  <p:txStyles>
    <p:titleStyle>
      <a:lvl1pPr algn="l" defTabSz="110993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842" indent="-558842" algn="l" defTabSz="1109938"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8674" indent="-479833" algn="l" defTabSz="1109938"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8146" indent="-489469" algn="l" defTabSz="1109938"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8243" indent="-420096" algn="l" defTabSz="110993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6773" indent="-408534" algn="l" defTabSz="110993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52312"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286"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253"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220"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938" rtl="0" eaLnBrk="1" latinLnBrk="0" hangingPunct="1">
        <a:defRPr sz="2100" kern="1200">
          <a:solidFill>
            <a:schemeClr val="tx1"/>
          </a:solidFill>
          <a:latin typeface="+mn-lt"/>
          <a:ea typeface="+mn-ea"/>
          <a:cs typeface="+mn-cs"/>
        </a:defRPr>
      </a:lvl1pPr>
      <a:lvl2pPr marL="554968" algn="l" defTabSz="1109938" rtl="0" eaLnBrk="1" latinLnBrk="0" hangingPunct="1">
        <a:defRPr sz="2100" kern="1200">
          <a:solidFill>
            <a:schemeClr val="tx1"/>
          </a:solidFill>
          <a:latin typeface="+mn-lt"/>
          <a:ea typeface="+mn-ea"/>
          <a:cs typeface="+mn-cs"/>
        </a:defRPr>
      </a:lvl2pPr>
      <a:lvl3pPr marL="1109938" algn="l" defTabSz="1109938" rtl="0" eaLnBrk="1" latinLnBrk="0" hangingPunct="1">
        <a:defRPr sz="2100" kern="1200">
          <a:solidFill>
            <a:schemeClr val="tx1"/>
          </a:solidFill>
          <a:latin typeface="+mn-lt"/>
          <a:ea typeface="+mn-ea"/>
          <a:cs typeface="+mn-cs"/>
        </a:defRPr>
      </a:lvl3pPr>
      <a:lvl4pPr marL="1664901" algn="l" defTabSz="1109938" rtl="0" eaLnBrk="1" latinLnBrk="0" hangingPunct="1">
        <a:defRPr sz="2100" kern="1200">
          <a:solidFill>
            <a:schemeClr val="tx1"/>
          </a:solidFill>
          <a:latin typeface="+mn-lt"/>
          <a:ea typeface="+mn-ea"/>
          <a:cs typeface="+mn-cs"/>
        </a:defRPr>
      </a:lvl4pPr>
      <a:lvl5pPr marL="2219869" algn="l" defTabSz="1109938" rtl="0" eaLnBrk="1" latinLnBrk="0" hangingPunct="1">
        <a:defRPr sz="2100" kern="1200">
          <a:solidFill>
            <a:schemeClr val="tx1"/>
          </a:solidFill>
          <a:latin typeface="+mn-lt"/>
          <a:ea typeface="+mn-ea"/>
          <a:cs typeface="+mn-cs"/>
        </a:defRPr>
      </a:lvl5pPr>
      <a:lvl6pPr marL="2774838" algn="l" defTabSz="1109938" rtl="0" eaLnBrk="1" latinLnBrk="0" hangingPunct="1">
        <a:defRPr sz="2100" kern="1200">
          <a:solidFill>
            <a:schemeClr val="tx1"/>
          </a:solidFill>
          <a:latin typeface="+mn-lt"/>
          <a:ea typeface="+mn-ea"/>
          <a:cs typeface="+mn-cs"/>
        </a:defRPr>
      </a:lvl6pPr>
      <a:lvl7pPr marL="3329801" algn="l" defTabSz="1109938" rtl="0" eaLnBrk="1" latinLnBrk="0" hangingPunct="1">
        <a:defRPr sz="2100" kern="1200">
          <a:solidFill>
            <a:schemeClr val="tx1"/>
          </a:solidFill>
          <a:latin typeface="+mn-lt"/>
          <a:ea typeface="+mn-ea"/>
          <a:cs typeface="+mn-cs"/>
        </a:defRPr>
      </a:lvl7pPr>
      <a:lvl8pPr marL="3884767" algn="l" defTabSz="1109938" rtl="0" eaLnBrk="1" latinLnBrk="0" hangingPunct="1">
        <a:defRPr sz="2100" kern="1200">
          <a:solidFill>
            <a:schemeClr val="tx1"/>
          </a:solidFill>
          <a:latin typeface="+mn-lt"/>
          <a:ea typeface="+mn-ea"/>
          <a:cs typeface="+mn-cs"/>
        </a:defRPr>
      </a:lvl8pPr>
      <a:lvl9pPr marL="4439732" algn="l" defTabSz="1109938"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3"/>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 id="2147483849" r:id="rId10"/>
  </p:sldLayoutIdLst>
  <p:transition>
    <p:fade/>
  </p:transition>
  <p:timing>
    <p:tnLst>
      <p:par>
        <p:cTn id="1" dur="indefinite" restart="never" nodeType="tmRoot"/>
      </p:par>
    </p:tnLst>
  </p:timing>
  <p:txStyles>
    <p:titleStyle>
      <a:lvl1pPr algn="l" defTabSz="111018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966" indent="-558966" algn="l" defTabSz="1110188"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8910" indent="-479943" algn="l" defTabSz="1110188"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8491" indent="-489577" algn="l" defTabSz="1110188"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8683" indent="-420190"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7309" indent="-408626"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53004"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8099"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3193"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8285"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188" rtl="0" eaLnBrk="1" latinLnBrk="0" hangingPunct="1">
        <a:defRPr sz="2100" kern="1200">
          <a:solidFill>
            <a:schemeClr val="tx1"/>
          </a:solidFill>
          <a:latin typeface="+mn-lt"/>
          <a:ea typeface="+mn-ea"/>
          <a:cs typeface="+mn-cs"/>
        </a:defRPr>
      </a:lvl1pPr>
      <a:lvl2pPr marL="555092" algn="l" defTabSz="1110188" rtl="0" eaLnBrk="1" latinLnBrk="0" hangingPunct="1">
        <a:defRPr sz="2100" kern="1200">
          <a:solidFill>
            <a:schemeClr val="tx1"/>
          </a:solidFill>
          <a:latin typeface="+mn-lt"/>
          <a:ea typeface="+mn-ea"/>
          <a:cs typeface="+mn-cs"/>
        </a:defRPr>
      </a:lvl2pPr>
      <a:lvl3pPr marL="1110188" algn="l" defTabSz="1110188" rtl="0" eaLnBrk="1" latinLnBrk="0" hangingPunct="1">
        <a:defRPr sz="2100" kern="1200">
          <a:solidFill>
            <a:schemeClr val="tx1"/>
          </a:solidFill>
          <a:latin typeface="+mn-lt"/>
          <a:ea typeface="+mn-ea"/>
          <a:cs typeface="+mn-cs"/>
        </a:defRPr>
      </a:lvl3pPr>
      <a:lvl4pPr marL="1665277" algn="l" defTabSz="1110188" rtl="0" eaLnBrk="1" latinLnBrk="0" hangingPunct="1">
        <a:defRPr sz="2100" kern="1200">
          <a:solidFill>
            <a:schemeClr val="tx1"/>
          </a:solidFill>
          <a:latin typeface="+mn-lt"/>
          <a:ea typeface="+mn-ea"/>
          <a:cs typeface="+mn-cs"/>
        </a:defRPr>
      </a:lvl4pPr>
      <a:lvl5pPr marL="2220370" algn="l" defTabSz="1110188" rtl="0" eaLnBrk="1" latinLnBrk="0" hangingPunct="1">
        <a:defRPr sz="2100" kern="1200">
          <a:solidFill>
            <a:schemeClr val="tx1"/>
          </a:solidFill>
          <a:latin typeface="+mn-lt"/>
          <a:ea typeface="+mn-ea"/>
          <a:cs typeface="+mn-cs"/>
        </a:defRPr>
      </a:lvl5pPr>
      <a:lvl6pPr marL="2775465" algn="l" defTabSz="1110188" rtl="0" eaLnBrk="1" latinLnBrk="0" hangingPunct="1">
        <a:defRPr sz="2100" kern="1200">
          <a:solidFill>
            <a:schemeClr val="tx1"/>
          </a:solidFill>
          <a:latin typeface="+mn-lt"/>
          <a:ea typeface="+mn-ea"/>
          <a:cs typeface="+mn-cs"/>
        </a:defRPr>
      </a:lvl6pPr>
      <a:lvl7pPr marL="3330554" algn="l" defTabSz="1110188" rtl="0" eaLnBrk="1" latinLnBrk="0" hangingPunct="1">
        <a:defRPr sz="2100" kern="1200">
          <a:solidFill>
            <a:schemeClr val="tx1"/>
          </a:solidFill>
          <a:latin typeface="+mn-lt"/>
          <a:ea typeface="+mn-ea"/>
          <a:cs typeface="+mn-cs"/>
        </a:defRPr>
      </a:lvl7pPr>
      <a:lvl8pPr marL="3885645" algn="l" defTabSz="1110188" rtl="0" eaLnBrk="1" latinLnBrk="0" hangingPunct="1">
        <a:defRPr sz="2100" kern="1200">
          <a:solidFill>
            <a:schemeClr val="tx1"/>
          </a:solidFill>
          <a:latin typeface="+mn-lt"/>
          <a:ea typeface="+mn-ea"/>
          <a:cs typeface="+mn-cs"/>
        </a:defRPr>
      </a:lvl8pPr>
      <a:lvl9pPr marL="4440735" algn="l" defTabSz="1110188"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09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097" rtl="0" eaLnBrk="1" latinLnBrk="0" hangingPunct="1">
        <a:lnSpc>
          <a:spcPct val="90000"/>
        </a:lnSpc>
        <a:spcBef>
          <a:spcPct val="20000"/>
        </a:spcBef>
        <a:buSzPct val="90000"/>
        <a:buFont typeface="Wingdings" pitchFamily="2" charset="2"/>
        <a:buNone/>
        <a:tabLst>
          <a:tab pos="630056" algn="l"/>
        </a:tabLst>
        <a:defRPr sz="2000" kern="1200">
          <a:solidFill>
            <a:schemeClr val="tx1">
              <a:lumMod val="75000"/>
            </a:schemeClr>
          </a:solidFill>
          <a:latin typeface="+mn-lt"/>
          <a:ea typeface="+mn-ea"/>
          <a:cs typeface="+mn-cs"/>
        </a:defRPr>
      </a:lvl2pPr>
      <a:lvl3pPr marL="236965" indent="-236965" algn="l" defTabSz="91409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293" indent="-223773" algn="l" defTabSz="914097" rtl="0" eaLnBrk="1" latinLnBrk="0" hangingPunct="1">
        <a:lnSpc>
          <a:spcPct val="90000"/>
        </a:lnSpc>
        <a:spcBef>
          <a:spcPct val="20000"/>
        </a:spcBef>
        <a:buSzPct val="90000"/>
        <a:buFont typeface="Wingdings" pitchFamily="2" charset="2"/>
        <a:buChar char="§"/>
        <a:tabLst>
          <a:tab pos="91413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12" indent="-230122" algn="l" defTabSz="91409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Lst>
  <p:transition spd="slow">
    <p:push dir="u"/>
  </p:transition>
  <p:timing>
    <p:tnLst>
      <p:par>
        <p:cTn id="1" dur="indefinite" restart="never" nodeType="tmRoot"/>
      </p:par>
    </p:tnLst>
  </p:timing>
  <p:txStyles>
    <p:titleStyle>
      <a:lvl1pPr algn="l" defTabSz="91413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3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135" rtl="0" eaLnBrk="1" latinLnBrk="0" hangingPunct="1">
        <a:lnSpc>
          <a:spcPct val="90000"/>
        </a:lnSpc>
        <a:spcBef>
          <a:spcPct val="20000"/>
        </a:spcBef>
        <a:buSzPct val="90000"/>
        <a:buFont typeface="Wingdings" pitchFamily="2" charset="2"/>
        <a:buNone/>
        <a:tabLst>
          <a:tab pos="630082" algn="l"/>
        </a:tabLst>
        <a:defRPr sz="2000" kern="1200">
          <a:solidFill>
            <a:schemeClr val="tx1">
              <a:lumMod val="75000"/>
            </a:schemeClr>
          </a:solidFill>
          <a:latin typeface="+mn-lt"/>
          <a:ea typeface="+mn-ea"/>
          <a:cs typeface="+mn-cs"/>
        </a:defRPr>
      </a:lvl2pPr>
      <a:lvl3pPr marL="236975" indent="-236975" algn="l" defTabSz="91413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355" indent="-223782" algn="l" defTabSz="914135" rtl="0" eaLnBrk="1" latinLnBrk="0" hangingPunct="1">
        <a:lnSpc>
          <a:spcPct val="90000"/>
        </a:lnSpc>
        <a:spcBef>
          <a:spcPct val="20000"/>
        </a:spcBef>
        <a:buSzPct val="90000"/>
        <a:buFont typeface="Wingdings" pitchFamily="2" charset="2"/>
        <a:buChar char="§"/>
        <a:tabLst>
          <a:tab pos="91417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84" indent="-230132" algn="l" defTabSz="91413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75"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3"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5" rtl="0" eaLnBrk="1" latinLnBrk="0" hangingPunct="1">
        <a:defRPr sz="1900" kern="1200">
          <a:solidFill>
            <a:schemeClr val="tx1"/>
          </a:solidFill>
          <a:latin typeface="+mn-lt"/>
          <a:ea typeface="+mn-ea"/>
          <a:cs typeface="+mn-cs"/>
        </a:defRPr>
      </a:lvl1pPr>
      <a:lvl2pPr marL="457065" algn="l" defTabSz="914135" rtl="0" eaLnBrk="1" latinLnBrk="0" hangingPunct="1">
        <a:defRPr sz="1900" kern="1200">
          <a:solidFill>
            <a:schemeClr val="tx1"/>
          </a:solidFill>
          <a:latin typeface="+mn-lt"/>
          <a:ea typeface="+mn-ea"/>
          <a:cs typeface="+mn-cs"/>
        </a:defRPr>
      </a:lvl2pPr>
      <a:lvl3pPr marL="914135" algn="l" defTabSz="914135" rtl="0" eaLnBrk="1" latinLnBrk="0" hangingPunct="1">
        <a:defRPr sz="1900" kern="1200">
          <a:solidFill>
            <a:schemeClr val="tx1"/>
          </a:solidFill>
          <a:latin typeface="+mn-lt"/>
          <a:ea typeface="+mn-ea"/>
          <a:cs typeface="+mn-cs"/>
        </a:defRPr>
      </a:lvl3pPr>
      <a:lvl4pPr marL="1371201" algn="l" defTabSz="914135" rtl="0" eaLnBrk="1" latinLnBrk="0" hangingPunct="1">
        <a:defRPr sz="1900" kern="1200">
          <a:solidFill>
            <a:schemeClr val="tx1"/>
          </a:solidFill>
          <a:latin typeface="+mn-lt"/>
          <a:ea typeface="+mn-ea"/>
          <a:cs typeface="+mn-cs"/>
        </a:defRPr>
      </a:lvl4pPr>
      <a:lvl5pPr marL="1828271" algn="l" defTabSz="914135" rtl="0" eaLnBrk="1" latinLnBrk="0" hangingPunct="1">
        <a:defRPr sz="1900" kern="1200">
          <a:solidFill>
            <a:schemeClr val="tx1"/>
          </a:solidFill>
          <a:latin typeface="+mn-lt"/>
          <a:ea typeface="+mn-ea"/>
          <a:cs typeface="+mn-cs"/>
        </a:defRPr>
      </a:lvl5pPr>
      <a:lvl6pPr marL="2285333" algn="l" defTabSz="914135" rtl="0" eaLnBrk="1" latinLnBrk="0" hangingPunct="1">
        <a:defRPr sz="1900" kern="1200">
          <a:solidFill>
            <a:schemeClr val="tx1"/>
          </a:solidFill>
          <a:latin typeface="+mn-lt"/>
          <a:ea typeface="+mn-ea"/>
          <a:cs typeface="+mn-cs"/>
        </a:defRPr>
      </a:lvl6pPr>
      <a:lvl7pPr marL="2742405" algn="l" defTabSz="914135" rtl="0" eaLnBrk="1" latinLnBrk="0" hangingPunct="1">
        <a:defRPr sz="1900" kern="1200">
          <a:solidFill>
            <a:schemeClr val="tx1"/>
          </a:solidFill>
          <a:latin typeface="+mn-lt"/>
          <a:ea typeface="+mn-ea"/>
          <a:cs typeface="+mn-cs"/>
        </a:defRPr>
      </a:lvl7pPr>
      <a:lvl8pPr marL="3199472" algn="l" defTabSz="914135" rtl="0" eaLnBrk="1" latinLnBrk="0" hangingPunct="1">
        <a:defRPr sz="1900" kern="1200">
          <a:solidFill>
            <a:schemeClr val="tx1"/>
          </a:solidFill>
          <a:latin typeface="+mn-lt"/>
          <a:ea typeface="+mn-ea"/>
          <a:cs typeface="+mn-cs"/>
        </a:defRPr>
      </a:lvl8pPr>
      <a:lvl9pPr marL="3656540" algn="l" defTabSz="91413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211"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211" rtl="0" eaLnBrk="1" latinLnBrk="0" hangingPunct="1">
        <a:lnSpc>
          <a:spcPct val="90000"/>
        </a:lnSpc>
        <a:spcBef>
          <a:spcPct val="20000"/>
        </a:spcBef>
        <a:buSzPct val="90000"/>
        <a:buFont typeface="Wingdings" pitchFamily="2" charset="2"/>
        <a:buNone/>
        <a:tabLst>
          <a:tab pos="630134" algn="l"/>
        </a:tabLst>
        <a:defRPr sz="2000" kern="1200">
          <a:solidFill>
            <a:schemeClr val="tx1">
              <a:lumMod val="75000"/>
            </a:schemeClr>
          </a:solidFill>
          <a:latin typeface="+mn-lt"/>
          <a:ea typeface="+mn-ea"/>
          <a:cs typeface="+mn-cs"/>
        </a:defRPr>
      </a:lvl2pPr>
      <a:lvl3pPr marL="236995" indent="-236995" algn="l" defTabSz="914211"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479" indent="-223801" algn="l" defTabSz="914211" rtl="0" eaLnBrk="1" latinLnBrk="0" hangingPunct="1">
        <a:lnSpc>
          <a:spcPct val="90000"/>
        </a:lnSpc>
        <a:spcBef>
          <a:spcPct val="20000"/>
        </a:spcBef>
        <a:buSzPct val="90000"/>
        <a:buFont typeface="Wingdings" pitchFamily="2" charset="2"/>
        <a:buChar char="§"/>
        <a:tabLst>
          <a:tab pos="91424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628" indent="-230150" algn="l" defTabSz="914211"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5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5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4.xml"/></Relationships>
</file>

<file path=ppt/slides/_rels/slide2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26.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223.xml"/></Relationships>
</file>

<file path=ppt/slides/_rels/slide30.xml.rels><?xml version="1.0" encoding="UTF-8" standalone="yes"?>
<Relationships xmlns="http://schemas.openxmlformats.org/package/2006/relationships"><Relationship Id="rId3" Type="http://schemas.openxmlformats.org/officeDocument/2006/relationships/hyperlink" Target="http://fsharp.org/use/ios" TargetMode="External"/><Relationship Id="rId2" Type="http://schemas.openxmlformats.org/officeDocument/2006/relationships/hyperlink" Target="http://fsharp.org/use/android" TargetMode="External"/><Relationship Id="rId1" Type="http://schemas.openxmlformats.org/officeDocument/2006/relationships/slideLayout" Target="../slideLayouts/slideLayout8.xml"/><Relationship Id="rId5" Type="http://schemas.openxmlformats.org/officeDocument/2006/relationships/hyperlink" Target="http://fsharp.org/use/mac" TargetMode="External"/><Relationship Id="rId4" Type="http://schemas.openxmlformats.org/officeDocument/2006/relationships/hyperlink" Target="http://fsharp.org/use/linux"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ScreenCapture_30-11-2013%2016.33.35.wmv" TargetMode="External"/><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hyperlink" Target="http://fsharp.github.io/FSharp.Data"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9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6.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28A0092B-C50C-407E-A947-70E740481C1C}">
                <a14:useLocalDpi xmlns:a14="http://schemas.microsoft.com/office/drawing/2010/main" val="0"/>
              </a:ext>
            </a:extLst>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500" dirty="0"/>
              <a:t>Making Magic with F# Type Providers</a:t>
            </a:r>
            <a:endParaRPr lang="en-US" sz="5500" dirty="0"/>
          </a:p>
        </p:txBody>
      </p:sp>
      <p:sp>
        <p:nvSpPr>
          <p:cNvPr id="2" name="Text Placeholder 1"/>
          <p:cNvSpPr>
            <a:spLocks noGrp="1"/>
          </p:cNvSpPr>
          <p:nvPr>
            <p:ph type="body" sz="quarter" idx="11"/>
          </p:nvPr>
        </p:nvSpPr>
        <p:spPr/>
        <p:txBody>
          <a:bodyPr>
            <a:normAutofit fontScale="85000" lnSpcReduction="20000"/>
          </a:bodyPr>
          <a:lstStyle/>
          <a:p>
            <a:endParaRPr lang="en-GB" sz="2800" dirty="0">
              <a:ea typeface="Segoe UI" pitchFamily="34" charset="0"/>
              <a:cs typeface="Segoe UI" pitchFamily="34" charset="0"/>
              <a:sym typeface="Wingdings" pitchFamily="2" charset="2"/>
            </a:endParaRPr>
          </a:p>
          <a:p>
            <a:r>
              <a:rPr lang="en-GB" dirty="0"/>
              <a:t>Don </a:t>
            </a:r>
            <a:r>
              <a:rPr lang="en-GB" dirty="0" smtClean="0"/>
              <a:t>Syme, </a:t>
            </a:r>
            <a:r>
              <a:rPr lang="en-GB" dirty="0"/>
              <a:t>@</a:t>
            </a:r>
            <a:r>
              <a:rPr lang="en-GB" dirty="0" err="1"/>
              <a:t>dsyme</a:t>
            </a:r>
            <a:endParaRPr lang="en-GB" dirty="0" smtClean="0"/>
          </a:p>
          <a:p>
            <a:r>
              <a:rPr lang="en-GB" dirty="0" smtClean="0"/>
              <a:t>Microsoft Researcher/Architect</a:t>
            </a:r>
          </a:p>
          <a:p>
            <a:r>
              <a:rPr lang="en-GB" dirty="0" smtClean="0"/>
              <a:t>F#/.NET Community Contributor </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39"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39"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0" y="2328692"/>
            <a:ext cx="11164686" cy="3959930"/>
          </a:xfrm>
        </p:spPr>
        <p:txBody>
          <a:bodyPr/>
          <a:lstStyle/>
          <a:p>
            <a:pPr algn="ctr"/>
            <a:r>
              <a:rPr lang="en-GB" dirty="0" smtClean="0"/>
              <a:t>F# is </a:t>
            </a:r>
            <a:r>
              <a:rPr lang="en-GB" dirty="0" smtClean="0">
                <a:solidFill>
                  <a:schemeClr val="accent5"/>
                </a:solidFill>
              </a:rPr>
              <a:t>free</a:t>
            </a:r>
            <a:r>
              <a:rPr lang="en-GB" dirty="0" smtClean="0"/>
              <a:t>, </a:t>
            </a:r>
            <a:r>
              <a:rPr lang="en-GB" dirty="0" smtClean="0">
                <a:solidFill>
                  <a:schemeClr val="accent5"/>
                </a:solidFill>
              </a:rPr>
              <a:t>open source</a:t>
            </a:r>
            <a:r>
              <a:rPr lang="en-GB" dirty="0" smtClean="0"/>
              <a:t>, </a:t>
            </a:r>
            <a:r>
              <a:rPr lang="en-GB" dirty="0" smtClean="0">
                <a:solidFill>
                  <a:schemeClr val="accent5"/>
                </a:solidFill>
              </a:rPr>
              <a:t>cross platform, independent</a:t>
            </a:r>
            <a:r>
              <a:rPr lang="en-GB" dirty="0" smtClean="0"/>
              <a:t/>
            </a:r>
            <a:br>
              <a:rPr lang="en-GB" dirty="0" smtClean="0"/>
            </a:br>
            <a:r>
              <a:rPr lang="en-GB" sz="4797" dirty="0"/>
              <a:t/>
            </a:r>
            <a:br>
              <a:rPr lang="en-GB" sz="4797" dirty="0"/>
            </a:br>
            <a:r>
              <a:rPr lang="en-GB" sz="4797" dirty="0" smtClean="0">
                <a:hlinkClick r:id="rId2"/>
              </a:rPr>
              <a:t>fsharp.org</a:t>
            </a:r>
            <a:r>
              <a:rPr lang="en-GB" sz="4797" dirty="0" smtClean="0"/>
              <a:t/>
            </a:r>
            <a:br>
              <a:rPr lang="en-GB" sz="4797" dirty="0" smtClean="0"/>
            </a:br>
            <a:r>
              <a:rPr lang="en-GB" sz="4797" dirty="0"/>
              <a:t/>
            </a:r>
            <a:br>
              <a:rPr lang="en-GB" sz="4797" dirty="0"/>
            </a:br>
            <a:r>
              <a:rPr lang="en-GB" sz="2800" dirty="0" smtClean="0"/>
              <a:t>Microsoft contribute to F#, and so do many others</a:t>
            </a:r>
            <a:endParaRPr lang="en-GB" dirty="0"/>
          </a:p>
        </p:txBody>
      </p:sp>
    </p:spTree>
    <p:extLst>
      <p:ext uri="{BB962C8B-B14F-4D97-AF65-F5344CB8AC3E}">
        <p14:creationId xmlns:p14="http://schemas.microsoft.com/office/powerpoint/2010/main" val="2533563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0" y="2328692"/>
            <a:ext cx="11164686" cy="3711401"/>
          </a:xfrm>
        </p:spPr>
        <p:txBody>
          <a:bodyPr/>
          <a:lstStyle/>
          <a:p>
            <a:pPr algn="ctr"/>
            <a:r>
              <a:rPr lang="en-GB" dirty="0" smtClean="0"/>
              <a:t>The Visual F# Tools from Microsoft are  </a:t>
            </a:r>
            <a:r>
              <a:rPr lang="en-GB" dirty="0" smtClean="0">
                <a:solidFill>
                  <a:schemeClr val="accent5"/>
                </a:solidFill>
              </a:rPr>
              <a:t>supported</a:t>
            </a:r>
            <a:r>
              <a:rPr lang="en-GB" dirty="0" smtClean="0"/>
              <a:t>, </a:t>
            </a:r>
            <a:r>
              <a:rPr lang="en-GB" dirty="0" smtClean="0">
                <a:solidFill>
                  <a:schemeClr val="accent5"/>
                </a:solidFill>
              </a:rPr>
              <a:t>enterprise-ready </a:t>
            </a:r>
            <a:r>
              <a:rPr lang="en-GB" dirty="0" smtClean="0"/>
              <a:t>and </a:t>
            </a:r>
            <a:r>
              <a:rPr lang="en-GB" dirty="0" smtClean="0">
                <a:solidFill>
                  <a:schemeClr val="accent5"/>
                </a:solidFill>
              </a:rPr>
              <a:t>come with Visual Studio</a:t>
            </a:r>
            <a:r>
              <a:rPr lang="en-GB" dirty="0" smtClean="0"/>
              <a:t/>
            </a:r>
            <a:br>
              <a:rPr lang="en-GB" dirty="0" smtClean="0"/>
            </a:br>
            <a:r>
              <a:rPr lang="en-GB" sz="4797" dirty="0"/>
              <a:t/>
            </a:r>
            <a:br>
              <a:rPr lang="en-GB" sz="4797" dirty="0"/>
            </a:br>
            <a:endParaRPr lang="en-GB" dirty="0"/>
          </a:p>
        </p:txBody>
      </p:sp>
    </p:spTree>
    <p:extLst>
      <p:ext uri="{BB962C8B-B14F-4D97-AF65-F5344CB8AC3E}">
        <p14:creationId xmlns:p14="http://schemas.microsoft.com/office/powerpoint/2010/main" val="2081569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085627738"/>
              </p:ext>
            </p:extLst>
          </p:nvPr>
        </p:nvGraphicFramePr>
        <p:xfrm>
          <a:off x="708338" y="321972"/>
          <a:ext cx="10225845" cy="601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065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2390EDE3-7673-40B5-9936-C06FBEE1B2B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954881" y="329406"/>
            <a:ext cx="10277475" cy="6200775"/>
          </a:xfrm>
          <a:prstGeom prst="rect">
            <a:avLst/>
          </a:prstGeom>
        </p:spPr>
      </p:pic>
    </p:spTree>
    <p:extLst>
      <p:ext uri="{BB962C8B-B14F-4D97-AF65-F5344CB8AC3E}">
        <p14:creationId xmlns:p14="http://schemas.microsoft.com/office/powerpoint/2010/main" val="1095998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6" y="1318082"/>
            <a:ext cx="11171635" cy="3786529"/>
          </a:xfrm>
        </p:spPr>
        <p:txBody>
          <a:bodyPr/>
          <a:lstStyle/>
          <a:p>
            <a:r>
              <a:rPr lang="en-GB" dirty="0" smtClean="0">
                <a:latin typeface="Segoe Light" charset="0"/>
              </a:rPr>
              <a:t>F# is a </a:t>
            </a:r>
            <a:r>
              <a:rPr lang="en-GB" dirty="0" smtClean="0">
                <a:solidFill>
                  <a:schemeClr val="accent1"/>
                </a:solidFill>
              </a:rPr>
              <a:t>simple</a:t>
            </a:r>
            <a:r>
              <a:rPr lang="en-GB" dirty="0" smtClean="0"/>
              <a:t>, </a:t>
            </a:r>
            <a:r>
              <a:rPr lang="en-GB" dirty="0">
                <a:solidFill>
                  <a:schemeClr val="accent1"/>
                </a:solidFill>
              </a:rPr>
              <a:t>strongly typed</a:t>
            </a:r>
            <a:r>
              <a:rPr lang="en-GB" dirty="0"/>
              <a:t>, </a:t>
            </a:r>
            <a:r>
              <a:rPr lang="en-GB" dirty="0" smtClean="0">
                <a:solidFill>
                  <a:schemeClr val="accent1"/>
                </a:solidFill>
                <a:latin typeface="Segoe Light" charset="0"/>
              </a:rPr>
              <a:t>efficient</a:t>
            </a:r>
            <a:r>
              <a:rPr lang="en-GB" dirty="0" smtClean="0">
                <a:latin typeface="Segoe Light" charset="0"/>
              </a:rPr>
              <a:t> </a:t>
            </a:r>
            <a:r>
              <a:rPr lang="en-GB" dirty="0" smtClean="0">
                <a:solidFill>
                  <a:schemeClr val="accent1"/>
                </a:solidFill>
                <a:latin typeface="Segoe Light" charset="0"/>
              </a:rPr>
              <a:t>functional-first</a:t>
            </a:r>
            <a:r>
              <a:rPr lang="en-GB" dirty="0" smtClean="0">
                <a:latin typeface="Segoe Light" charset="0"/>
              </a:rPr>
              <a:t> </a:t>
            </a:r>
            <a:r>
              <a:rPr lang="en-GB" dirty="0" smtClean="0">
                <a:latin typeface="Segoe Light" charset="0"/>
              </a:rPr>
              <a:t>language </a:t>
            </a:r>
            <a:br>
              <a:rPr lang="en-GB" dirty="0" smtClean="0">
                <a:latin typeface="Segoe Light" charset="0"/>
              </a:rPr>
            </a:br>
            <a:r>
              <a:rPr lang="en-GB" dirty="0" smtClean="0">
                <a:latin typeface="Segoe Light" charset="0"/>
              </a:rPr>
              <a:t>for….</a:t>
            </a:r>
            <a:r>
              <a:rPr lang="en-GB" dirty="0"/>
              <a:t/>
            </a:r>
            <a:br>
              <a:rPr lang="en-GB" dirty="0"/>
            </a:br>
            <a:r>
              <a:rPr lang="en-GB" dirty="0" smtClean="0"/>
              <a:t/>
            </a:r>
            <a:br>
              <a:rPr lang="en-GB" dirty="0" smtClean="0"/>
            </a:br>
            <a:r>
              <a:rPr lang="en-GB" b="1" dirty="0" smtClean="0">
                <a:solidFill>
                  <a:schemeClr val="accent1"/>
                </a:solidFill>
                <a:latin typeface="Segoe Light" charset="0"/>
              </a:rPr>
              <a:t>simple </a:t>
            </a:r>
            <a:r>
              <a:rPr lang="en-GB" b="1" dirty="0" smtClean="0">
                <a:solidFill>
                  <a:schemeClr val="accent1"/>
                </a:solidFill>
              </a:rPr>
              <a:t>code with rich data</a:t>
            </a:r>
            <a:endParaRPr lang="en-GB" b="1" dirty="0">
              <a:solidFill>
                <a:schemeClr val="accent1"/>
              </a:solidFill>
            </a:endParaRPr>
          </a:p>
        </p:txBody>
      </p:sp>
    </p:spTree>
    <p:extLst>
      <p:ext uri="{BB962C8B-B14F-4D97-AF65-F5344CB8AC3E}">
        <p14:creationId xmlns:p14="http://schemas.microsoft.com/office/powerpoint/2010/main" val="778272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223151" y="1156149"/>
            <a:ext cx="4829476" cy="5436680"/>
          </a:xfrm>
          <a:prstGeom prst="rect">
            <a:avLst/>
          </a:prstGeom>
          <a:solidFill>
            <a:schemeClr val="tx1"/>
          </a:solidFill>
        </p:spPr>
        <p:txBody>
          <a:bodyPr>
            <a:noAutofit/>
          </a:bodyPr>
          <a:lstStyle/>
          <a:p>
            <a:pPr>
              <a:buNone/>
            </a:pPr>
            <a:r>
              <a:rPr lang="en-US" sz="1900" b="1" dirty="0">
                <a:solidFill>
                  <a:schemeClr val="tx2">
                    <a:lumMod val="20000"/>
                    <a:lumOff val="80000"/>
                  </a:schemeClr>
                </a:solidFill>
                <a:latin typeface="Consolas" pitchFamily="49" charset="0"/>
              </a:rPr>
              <a:t>let swap (x, y) = (y, x)</a:t>
            </a: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r>
              <a:rPr lang="en-US" sz="1900" b="1" dirty="0">
                <a:solidFill>
                  <a:schemeClr val="tx2">
                    <a:lumMod val="20000"/>
                    <a:lumOff val="80000"/>
                  </a:schemeClr>
                </a:solidFill>
                <a:latin typeface="Consolas" pitchFamily="49" charset="0"/>
              </a:rPr>
              <a:t>let rotations (x, y, z) = </a:t>
            </a:r>
          </a:p>
          <a:p>
            <a:pPr>
              <a:buNone/>
            </a:pPr>
            <a:r>
              <a:rPr lang="en-US" sz="1900" b="1" dirty="0">
                <a:solidFill>
                  <a:schemeClr val="tx2">
                    <a:lumMod val="20000"/>
                    <a:lumOff val="80000"/>
                  </a:schemeClr>
                </a:solidFill>
                <a:latin typeface="Consolas" pitchFamily="49" charset="0"/>
              </a:rPr>
              <a:t>    [ (x, y, z);</a:t>
            </a:r>
          </a:p>
          <a:p>
            <a:pPr>
              <a:buNone/>
            </a:pPr>
            <a:r>
              <a:rPr lang="en-US" sz="1900" b="1" dirty="0">
                <a:solidFill>
                  <a:schemeClr val="tx2">
                    <a:lumMod val="20000"/>
                    <a:lumOff val="80000"/>
                  </a:schemeClr>
                </a:solidFill>
                <a:latin typeface="Consolas" pitchFamily="49" charset="0"/>
              </a:rPr>
              <a:t>      (z, x, y);</a:t>
            </a:r>
          </a:p>
          <a:p>
            <a:pPr>
              <a:buNone/>
            </a:pPr>
            <a:r>
              <a:rPr lang="en-US" sz="1900" b="1" dirty="0">
                <a:solidFill>
                  <a:schemeClr val="tx2">
                    <a:lumMod val="20000"/>
                    <a:lumOff val="80000"/>
                  </a:schemeClr>
                </a:solidFill>
                <a:latin typeface="Consolas" pitchFamily="49" charset="0"/>
              </a:rPr>
              <a:t>      (y, z, x) ]</a:t>
            </a: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r>
              <a:rPr lang="en-US" sz="1900" b="1" dirty="0">
                <a:solidFill>
                  <a:schemeClr val="tx2">
                    <a:lumMod val="20000"/>
                    <a:lumOff val="80000"/>
                  </a:schemeClr>
                </a:solidFill>
                <a:latin typeface="Consolas" pitchFamily="49" charset="0"/>
              </a:rPr>
              <a:t>let reduce f (x, y, z) = </a:t>
            </a:r>
          </a:p>
          <a:p>
            <a:pPr>
              <a:buNone/>
            </a:pPr>
            <a:r>
              <a:rPr lang="en-US" sz="1900" b="1" dirty="0">
                <a:solidFill>
                  <a:schemeClr val="tx2">
                    <a:lumMod val="20000"/>
                    <a:lumOff val="80000"/>
                  </a:schemeClr>
                </a:solidFill>
                <a:latin typeface="Consolas" pitchFamily="49" charset="0"/>
              </a:rPr>
              <a:t>    f x + f y + f z</a:t>
            </a:r>
          </a:p>
          <a:p>
            <a:pPr>
              <a:buNone/>
            </a:pPr>
            <a:endParaRPr lang="en-US" sz="1900" dirty="0">
              <a:solidFill>
                <a:schemeClr val="tx2">
                  <a:lumMod val="20000"/>
                  <a:lumOff val="80000"/>
                </a:schemeClr>
              </a:solidFill>
              <a:latin typeface="Consolas" pitchFamily="49" charset="0"/>
            </a:endParaRPr>
          </a:p>
        </p:txBody>
      </p:sp>
      <p:sp>
        <p:nvSpPr>
          <p:cNvPr id="6" name="Text Placeholder 5"/>
          <p:cNvSpPr>
            <a:spLocks noGrp="1"/>
          </p:cNvSpPr>
          <p:nvPr>
            <p:ph type="body" sz="quarter" idx="4294967295"/>
          </p:nvPr>
        </p:nvSpPr>
        <p:spPr>
          <a:xfrm>
            <a:off x="6800313" y="357271"/>
            <a:ext cx="5386928" cy="540148"/>
          </a:xfrm>
          <a:prstGeom prst="rect">
            <a:avLst/>
          </a:prstGeom>
        </p:spPr>
        <p:txBody>
          <a:bodyPr/>
          <a:lstStyle/>
          <a:p>
            <a:pPr algn="ctr">
              <a:buNone/>
            </a:pPr>
            <a:r>
              <a:rPr lang="en-GB" dirty="0" smtClean="0">
                <a:solidFill>
                  <a:schemeClr val="tx1"/>
                </a:solidFill>
              </a:rPr>
              <a:t>C#</a:t>
            </a:r>
            <a:endParaRPr lang="en-GB" dirty="0">
              <a:solidFill>
                <a:schemeClr val="tx1"/>
              </a:solidFill>
            </a:endParaRPr>
          </a:p>
        </p:txBody>
      </p:sp>
      <p:sp>
        <p:nvSpPr>
          <p:cNvPr id="7" name="Content Placeholder 6"/>
          <p:cNvSpPr>
            <a:spLocks noGrp="1"/>
          </p:cNvSpPr>
          <p:nvPr>
            <p:ph sz="quarter" idx="4294967295"/>
          </p:nvPr>
        </p:nvSpPr>
        <p:spPr>
          <a:xfrm>
            <a:off x="5205664" y="1153565"/>
            <a:ext cx="6981574" cy="5432923"/>
          </a:xfrm>
          <a:prstGeom prst="rect">
            <a:avLst/>
          </a:prstGeom>
          <a:solidFill>
            <a:schemeClr val="tx1"/>
          </a:solidFill>
        </p:spPr>
        <p:txBody>
          <a:bodyPr>
            <a:noAutofit/>
          </a:bodyPr>
          <a:lstStyle/>
          <a:p>
            <a:pPr>
              <a:buNone/>
            </a:pPr>
            <a:r>
              <a:rPr lang="en-GB" sz="1700" b="1" dirty="0" err="1">
                <a:solidFill>
                  <a:schemeClr val="bg1"/>
                </a:solidFill>
                <a:latin typeface="Consolas" pitchFamily="49" charset="0"/>
              </a:rPr>
              <a:t>Tuple</a:t>
            </a:r>
            <a:r>
              <a:rPr lang="en-GB" sz="1700" b="1" dirty="0">
                <a:solidFill>
                  <a:schemeClr val="bg1"/>
                </a:solidFill>
                <a:latin typeface="Consolas" pitchFamily="49" charset="0"/>
              </a:rPr>
              <a:t>&lt;U,T&gt; Swap&lt;T,U&gt;(</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&lt;T,U&gt; t)</a:t>
            </a:r>
          </a:p>
          <a:p>
            <a:pPr>
              <a:buNone/>
            </a:pPr>
            <a:r>
              <a:rPr lang="en-GB" sz="1700" b="1" dirty="0">
                <a:solidFill>
                  <a:schemeClr val="bg1"/>
                </a:solidFill>
                <a:latin typeface="Consolas" pitchFamily="49" charset="0"/>
              </a:rPr>
              <a:t>{</a:t>
            </a:r>
          </a:p>
          <a:p>
            <a:pPr>
              <a:buNone/>
            </a:pPr>
            <a:r>
              <a:rPr lang="en-GB" sz="1700" b="1" dirty="0">
                <a:solidFill>
                  <a:schemeClr val="bg1"/>
                </a:solidFill>
                <a:latin typeface="Consolas" pitchFamily="49" charset="0"/>
              </a:rPr>
              <a:t>    return new </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&lt;U,T&gt;(t.Item2, t.Item1)</a:t>
            </a:r>
          </a:p>
          <a:p>
            <a:pPr>
              <a:buNone/>
            </a:pPr>
            <a:r>
              <a:rPr lang="en-GB" sz="1700" b="1" dirty="0">
                <a:solidFill>
                  <a:schemeClr val="bg1"/>
                </a:solidFill>
                <a:latin typeface="Consolas" pitchFamily="49" charset="0"/>
              </a:rPr>
              <a:t>}</a:t>
            </a:r>
          </a:p>
          <a:p>
            <a:pPr>
              <a:buNone/>
            </a:pPr>
            <a:endParaRPr lang="en-GB" sz="1700" b="1" dirty="0">
              <a:solidFill>
                <a:schemeClr val="bg1"/>
              </a:solidFill>
              <a:latin typeface="Consolas" pitchFamily="49" charset="0"/>
            </a:endParaRPr>
          </a:p>
          <a:p>
            <a:pPr>
              <a:buNone/>
            </a:pPr>
            <a:r>
              <a:rPr lang="en-GB" sz="1700" b="1" dirty="0" err="1">
                <a:solidFill>
                  <a:schemeClr val="bg1"/>
                </a:solidFill>
                <a:latin typeface="Consolas" pitchFamily="49" charset="0"/>
              </a:rPr>
              <a:t>ReadOnlyCollection</a:t>
            </a:r>
            <a:r>
              <a:rPr lang="en-GB" sz="1700" b="1" dirty="0">
                <a:solidFill>
                  <a:schemeClr val="bg1"/>
                </a:solidFill>
                <a:latin typeface="Consolas" pitchFamily="49" charset="0"/>
              </a:rPr>
              <a:t>&lt;</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&lt;T,T,T&gt;&gt; Rotations&lt;T&gt;(</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&lt;T,T,T&gt; t) </a:t>
            </a:r>
          </a:p>
          <a:p>
            <a:pPr>
              <a:buNone/>
            </a:pPr>
            <a:r>
              <a:rPr lang="en-GB" sz="1700" b="1" dirty="0">
                <a:solidFill>
                  <a:schemeClr val="bg1"/>
                </a:solidFill>
                <a:latin typeface="Consolas" pitchFamily="49" charset="0"/>
              </a:rPr>
              <a:t>{ </a:t>
            </a:r>
          </a:p>
          <a:p>
            <a:pPr>
              <a:buNone/>
            </a:pPr>
            <a:r>
              <a:rPr lang="en-GB" sz="1700" b="1" dirty="0">
                <a:solidFill>
                  <a:schemeClr val="bg1"/>
                </a:solidFill>
                <a:latin typeface="Consolas" pitchFamily="49" charset="0"/>
              </a:rPr>
              <a:t>  new </a:t>
            </a:r>
            <a:r>
              <a:rPr lang="en-GB" sz="1700" b="1" dirty="0" err="1">
                <a:solidFill>
                  <a:schemeClr val="bg1"/>
                </a:solidFill>
                <a:latin typeface="Consolas" pitchFamily="49" charset="0"/>
              </a:rPr>
              <a:t>ReadOnlyCollection</a:t>
            </a:r>
            <a:r>
              <a:rPr lang="en-GB" sz="1700" b="1" dirty="0">
                <a:solidFill>
                  <a:schemeClr val="bg1"/>
                </a:solidFill>
                <a:latin typeface="Consolas" pitchFamily="49" charset="0"/>
              </a:rPr>
              <a:t>&lt;</a:t>
            </a:r>
            <a:r>
              <a:rPr lang="en-GB" sz="1700" b="1" dirty="0" err="1">
                <a:solidFill>
                  <a:schemeClr val="bg1"/>
                </a:solidFill>
                <a:latin typeface="Consolas" pitchFamily="49" charset="0"/>
              </a:rPr>
              <a:t>int</a:t>
            </a:r>
            <a:r>
              <a:rPr lang="en-GB" sz="1700" b="1" dirty="0">
                <a:solidFill>
                  <a:schemeClr val="bg1"/>
                </a:solidFill>
                <a:latin typeface="Consolas" pitchFamily="49" charset="0"/>
              </a:rPr>
              <a:t>&gt;</a:t>
            </a:r>
          </a:p>
          <a:p>
            <a:pPr>
              <a:buNone/>
            </a:pPr>
            <a:r>
              <a:rPr lang="en-GB" sz="1700" b="1" dirty="0">
                <a:solidFill>
                  <a:schemeClr val="bg1"/>
                </a:solidFill>
                <a:latin typeface="Consolas" pitchFamily="49" charset="0"/>
              </a:rPr>
              <a:t>   (new Tuple&lt;T,T,T&gt;[]</a:t>
            </a:r>
          </a:p>
          <a:p>
            <a:pPr>
              <a:buNone/>
            </a:pPr>
            <a:r>
              <a:rPr lang="en-GB" sz="1700" b="1" dirty="0">
                <a:solidFill>
                  <a:schemeClr val="bg1"/>
                </a:solidFill>
                <a:latin typeface="Consolas" pitchFamily="49" charset="0"/>
              </a:rPr>
              <a:t>    {new Tuple&lt;T,T,T&gt;(t.Item1,t.Item2,t.Item3);     </a:t>
            </a:r>
          </a:p>
          <a:p>
            <a:pPr>
              <a:buNone/>
            </a:pPr>
            <a:r>
              <a:rPr lang="en-GB" sz="1700" b="1" dirty="0">
                <a:solidFill>
                  <a:schemeClr val="bg1"/>
                </a:solidFill>
                <a:latin typeface="Consolas" pitchFamily="49" charset="0"/>
              </a:rPr>
              <a:t>     new Tuple&lt;T,T,T&gt;(t.Item3,t.Item1,t.Item2); </a:t>
            </a:r>
          </a:p>
          <a:p>
            <a:pPr>
              <a:buNone/>
            </a:pPr>
            <a:r>
              <a:rPr lang="en-GB" sz="1700" b="1" dirty="0">
                <a:solidFill>
                  <a:schemeClr val="bg1"/>
                </a:solidFill>
                <a:latin typeface="Consolas" pitchFamily="49" charset="0"/>
              </a:rPr>
              <a:t>     new Tuple&lt;T,T,T&gt;(t.Item2,t.Item3,t.Item1); });</a:t>
            </a:r>
          </a:p>
          <a:p>
            <a:pPr>
              <a:buNone/>
            </a:pPr>
            <a:r>
              <a:rPr lang="en-GB" sz="1700" b="1" dirty="0">
                <a:solidFill>
                  <a:schemeClr val="bg1"/>
                </a:solidFill>
                <a:latin typeface="Consolas" pitchFamily="49" charset="0"/>
              </a:rPr>
              <a:t>}</a:t>
            </a:r>
          </a:p>
          <a:p>
            <a:pPr>
              <a:buNone/>
            </a:pPr>
            <a:endParaRPr lang="en-GB" sz="1700" b="1" dirty="0">
              <a:solidFill>
                <a:schemeClr val="bg1"/>
              </a:solidFill>
              <a:latin typeface="Consolas" pitchFamily="49" charset="0"/>
            </a:endParaRPr>
          </a:p>
          <a:p>
            <a:pPr>
              <a:buNone/>
            </a:pPr>
            <a:r>
              <a:rPr lang="en-GB" sz="1700" b="1" dirty="0" err="1">
                <a:solidFill>
                  <a:schemeClr val="bg1"/>
                </a:solidFill>
                <a:latin typeface="Consolas" pitchFamily="49" charset="0"/>
              </a:rPr>
              <a:t>int</a:t>
            </a:r>
            <a:r>
              <a:rPr lang="en-GB" sz="1700" b="1" dirty="0">
                <a:solidFill>
                  <a:schemeClr val="bg1"/>
                </a:solidFill>
                <a:latin typeface="Consolas" pitchFamily="49" charset="0"/>
              </a:rPr>
              <a:t> Reduce&lt;T&gt;(</a:t>
            </a:r>
            <a:r>
              <a:rPr lang="en-GB" sz="1700" b="1" dirty="0" err="1">
                <a:solidFill>
                  <a:schemeClr val="bg1"/>
                </a:solidFill>
                <a:latin typeface="Consolas" pitchFamily="49" charset="0"/>
              </a:rPr>
              <a:t>Func</a:t>
            </a:r>
            <a:r>
              <a:rPr lang="en-GB" sz="1700" b="1" dirty="0">
                <a:solidFill>
                  <a:schemeClr val="bg1"/>
                </a:solidFill>
                <a:latin typeface="Consolas" pitchFamily="49" charset="0"/>
              </a:rPr>
              <a:t>&lt;</a:t>
            </a:r>
            <a:r>
              <a:rPr lang="en-GB" sz="1700" b="1" dirty="0" err="1">
                <a:solidFill>
                  <a:schemeClr val="bg1"/>
                </a:solidFill>
                <a:latin typeface="Consolas" pitchFamily="49" charset="0"/>
              </a:rPr>
              <a:t>T,int</a:t>
            </a:r>
            <a:r>
              <a:rPr lang="en-GB" sz="1700" b="1" dirty="0">
                <a:solidFill>
                  <a:schemeClr val="bg1"/>
                </a:solidFill>
                <a:latin typeface="Consolas" pitchFamily="49" charset="0"/>
              </a:rPr>
              <a:t>&gt; </a:t>
            </a:r>
            <a:r>
              <a:rPr lang="en-GB" sz="1700" b="1" dirty="0" err="1">
                <a:solidFill>
                  <a:schemeClr val="bg1"/>
                </a:solidFill>
                <a:latin typeface="Consolas" pitchFamily="49" charset="0"/>
              </a:rPr>
              <a:t>f,Tuple</a:t>
            </a:r>
            <a:r>
              <a:rPr lang="en-GB" sz="1700" b="1" dirty="0">
                <a:solidFill>
                  <a:schemeClr val="bg1"/>
                </a:solidFill>
                <a:latin typeface="Consolas" pitchFamily="49" charset="0"/>
              </a:rPr>
              <a:t>&lt;T,T,T&gt; t) </a:t>
            </a:r>
          </a:p>
          <a:p>
            <a:pPr>
              <a:buNone/>
            </a:pPr>
            <a:r>
              <a:rPr lang="en-GB" sz="1700" b="1" dirty="0">
                <a:solidFill>
                  <a:schemeClr val="bg1"/>
                </a:solidFill>
                <a:latin typeface="Consolas" pitchFamily="49" charset="0"/>
              </a:rPr>
              <a:t>{ </a:t>
            </a:r>
          </a:p>
          <a:p>
            <a:pPr>
              <a:buNone/>
            </a:pPr>
            <a:r>
              <a:rPr lang="en-GB" sz="1700" b="1" dirty="0">
                <a:solidFill>
                  <a:schemeClr val="bg1"/>
                </a:solidFill>
                <a:latin typeface="Consolas" pitchFamily="49" charset="0"/>
              </a:rPr>
              <a:t>    return f(t.Item1)+f(t.Item2)+f(t.Item3); </a:t>
            </a:r>
          </a:p>
          <a:p>
            <a:pPr>
              <a:buNone/>
            </a:pPr>
            <a:r>
              <a:rPr lang="en-GB" sz="1700" b="1" dirty="0">
                <a:solidFill>
                  <a:schemeClr val="bg1"/>
                </a:solidFill>
                <a:latin typeface="Consolas" pitchFamily="49" charset="0"/>
              </a:rPr>
              <a:t>}</a:t>
            </a:r>
          </a:p>
          <a:p>
            <a:pPr>
              <a:buNone/>
            </a:pPr>
            <a:endParaRPr lang="en-GB" sz="1700" b="1" dirty="0">
              <a:solidFill>
                <a:schemeClr val="bg1"/>
              </a:solidFill>
              <a:latin typeface="Consolas" pitchFamily="49" charset="0"/>
            </a:endParaRPr>
          </a:p>
          <a:p>
            <a:pPr>
              <a:buNone/>
            </a:pPr>
            <a:endParaRPr lang="en-GB" sz="1700" b="1" dirty="0">
              <a:solidFill>
                <a:schemeClr val="bg1"/>
              </a:solidFill>
              <a:latin typeface="Consolas" pitchFamily="49" charset="0"/>
            </a:endParaRPr>
          </a:p>
        </p:txBody>
      </p:sp>
      <p:sp>
        <p:nvSpPr>
          <p:cNvPr id="9" name="Text Placeholder 5"/>
          <p:cNvSpPr txBox="1">
            <a:spLocks/>
          </p:cNvSpPr>
          <p:nvPr/>
        </p:nvSpPr>
        <p:spPr>
          <a:xfrm>
            <a:off x="-494202" y="350963"/>
            <a:ext cx="5386928" cy="639909"/>
          </a:xfrm>
          <a:prstGeom prst="rect">
            <a:avLst/>
          </a:prstGeom>
        </p:spPr>
        <p:txBody>
          <a:bodyPr vert="horz" wrap="square" lIns="0" tIns="0" rIns="0" bIns="0" rtlCol="0">
            <a:noAutofit/>
          </a:bodyPr>
          <a:lstStyle/>
          <a:p>
            <a:pPr marL="472081" indent="-472081" algn="ctr" defTabSz="1087634">
              <a:lnSpc>
                <a:spcPct val="90000"/>
              </a:lnSpc>
              <a:spcBef>
                <a:spcPct val="20000"/>
              </a:spcBef>
              <a:defRPr/>
            </a:pPr>
            <a:r>
              <a:rPr lang="en-GB" sz="3900" dirty="0"/>
              <a:t>F#</a:t>
            </a:r>
          </a:p>
        </p:txBody>
      </p:sp>
    </p:spTree>
    <p:extLst>
      <p:ext uri="{BB962C8B-B14F-4D97-AF65-F5344CB8AC3E}">
        <p14:creationId xmlns:p14="http://schemas.microsoft.com/office/powerpoint/2010/main" val="58955697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Understanding the Situation</a:t>
            </a:r>
            <a:endParaRPr lang="en-US" dirty="0">
              <a:latin typeface="+mj-lt"/>
            </a:endParaRPr>
          </a:p>
        </p:txBody>
      </p:sp>
      <p:sp>
        <p:nvSpPr>
          <p:cNvPr id="21" name="Rectangle 20"/>
          <p:cNvSpPr/>
          <p:nvPr/>
        </p:nvSpPr>
        <p:spPr>
          <a:xfrm>
            <a:off x="355241" y="1908207"/>
            <a:ext cx="3657124" cy="3656171"/>
          </a:xfrm>
          <a:prstGeom prst="rect">
            <a:avLst/>
          </a:prstGeom>
          <a:solidFill>
            <a:srgbClr val="00B9F2">
              <a:alpha val="15000"/>
            </a:srgbClr>
          </a:solidFill>
          <a:ln w="25400" cap="flat" cmpd="sng" algn="ctr">
            <a:solidFill>
              <a:srgbClr val="00B9F2">
                <a:shade val="50000"/>
              </a:srgbClr>
            </a:solidFill>
            <a:prstDash val="solid"/>
          </a:ln>
          <a:effectLst/>
        </p:spPr>
        <p:txBody>
          <a:bodyPr lIns="121537" tIns="60768" rIns="121537" bIns="60768" rtlCol="0" anchor="ctr"/>
          <a:lstStyle/>
          <a:p>
            <a:pPr algn="ctr" defTabSz="1215522">
              <a:defRPr/>
            </a:pPr>
            <a:endParaRPr lang="en-US" sz="3732" kern="0" dirty="0">
              <a:solidFill>
                <a:srgbClr val="1A1A1A">
                  <a:lumMod val="75000"/>
                  <a:lumOff val="25000"/>
                </a:srgbClr>
              </a:solidFill>
              <a:latin typeface="Segoe Light" charset="0"/>
            </a:endParaRPr>
          </a:p>
        </p:txBody>
      </p:sp>
      <p:sp>
        <p:nvSpPr>
          <p:cNvPr id="32" name="Rectangle 31"/>
          <p:cNvSpPr/>
          <p:nvPr/>
        </p:nvSpPr>
        <p:spPr>
          <a:xfrm>
            <a:off x="4308572" y="1914052"/>
            <a:ext cx="3657124" cy="3656171"/>
          </a:xfrm>
          <a:prstGeom prst="rect">
            <a:avLst/>
          </a:prstGeom>
          <a:solidFill>
            <a:srgbClr val="00B9F2">
              <a:alpha val="15000"/>
            </a:srgbClr>
          </a:solidFill>
          <a:ln w="25400" cap="flat" cmpd="sng" algn="ctr">
            <a:solidFill>
              <a:srgbClr val="00B9F2">
                <a:shade val="50000"/>
              </a:srgbClr>
            </a:solidFill>
            <a:prstDash val="solid"/>
          </a:ln>
          <a:effectLst/>
        </p:spPr>
        <p:txBody>
          <a:bodyPr lIns="121537" tIns="60768" rIns="121537" bIns="60768" rtlCol="0" anchor="ctr"/>
          <a:lstStyle/>
          <a:p>
            <a:pPr algn="ctr" defTabSz="1215522">
              <a:defRPr/>
            </a:pPr>
            <a:endParaRPr lang="en-US" sz="3732" kern="0" dirty="0">
              <a:solidFill>
                <a:srgbClr val="1A1A1A">
                  <a:lumMod val="75000"/>
                  <a:lumOff val="25000"/>
                </a:srgbClr>
              </a:solidFill>
              <a:latin typeface="Segoe Light" charset="0"/>
            </a:endParaRPr>
          </a:p>
        </p:txBody>
      </p:sp>
      <p:sp>
        <p:nvSpPr>
          <p:cNvPr id="34" name="Rectangle 33"/>
          <p:cNvSpPr/>
          <p:nvPr/>
        </p:nvSpPr>
        <p:spPr>
          <a:xfrm>
            <a:off x="8264061" y="1913125"/>
            <a:ext cx="3657124" cy="3656171"/>
          </a:xfrm>
          <a:prstGeom prst="rect">
            <a:avLst/>
          </a:prstGeom>
          <a:solidFill>
            <a:srgbClr val="00B9F2">
              <a:alpha val="15000"/>
            </a:srgbClr>
          </a:solidFill>
          <a:ln w="25400" cap="flat" cmpd="sng" algn="ctr">
            <a:solidFill>
              <a:srgbClr val="00B9F2">
                <a:shade val="50000"/>
              </a:srgbClr>
            </a:solidFill>
            <a:prstDash val="solid"/>
          </a:ln>
          <a:effectLst/>
        </p:spPr>
        <p:txBody>
          <a:bodyPr lIns="121537" tIns="60768" rIns="121537" bIns="60768" rtlCol="0" anchor="ctr"/>
          <a:lstStyle/>
          <a:p>
            <a:pPr algn="ctr" defTabSz="1215522">
              <a:defRPr/>
            </a:pPr>
            <a:endParaRPr lang="en-US" sz="3732" kern="0" dirty="0">
              <a:solidFill>
                <a:srgbClr val="1A1A1A">
                  <a:lumMod val="75000"/>
                  <a:lumOff val="25000"/>
                </a:srgbClr>
              </a:solidFill>
              <a:latin typeface="Segoe Light" charset="0"/>
            </a:endParaRPr>
          </a:p>
        </p:txBody>
      </p:sp>
      <p:sp>
        <p:nvSpPr>
          <p:cNvPr id="41" name="TextBox 40"/>
          <p:cNvSpPr txBox="1"/>
          <p:nvPr/>
        </p:nvSpPr>
        <p:spPr>
          <a:xfrm>
            <a:off x="930243" y="2819088"/>
            <a:ext cx="2646557" cy="1969001"/>
          </a:xfrm>
          <a:prstGeom prst="rect">
            <a:avLst/>
          </a:prstGeom>
          <a:noFill/>
        </p:spPr>
        <p:txBody>
          <a:bodyPr wrap="none" lIns="0" tIns="0" rIns="0" bIns="0" rtlCol="0">
            <a:spAutoFit/>
          </a:bodyPr>
          <a:lstStyle/>
          <a:p>
            <a:pPr algn="ctr" defTabSz="914120"/>
            <a:r>
              <a:rPr lang="en-US" sz="4265" dirty="0">
                <a:gradFill>
                  <a:gsLst>
                    <a:gs pos="0">
                      <a:srgbClr val="505050"/>
                    </a:gs>
                    <a:gs pos="86000">
                      <a:srgbClr val="505050"/>
                    </a:gs>
                  </a:gsLst>
                  <a:lin ang="5400000" scaled="0"/>
                </a:gradFill>
                <a:latin typeface="Segoe UI Light"/>
              </a:rPr>
              <a:t>Data</a:t>
            </a:r>
          </a:p>
          <a:p>
            <a:pPr algn="ctr" defTabSz="914120"/>
            <a:r>
              <a:rPr lang="en-US" sz="4265" dirty="0">
                <a:gradFill>
                  <a:gsLst>
                    <a:gs pos="0">
                      <a:srgbClr val="505050"/>
                    </a:gs>
                    <a:gs pos="86000">
                      <a:srgbClr val="505050"/>
                    </a:gs>
                  </a:gsLst>
                  <a:lin ang="5400000" scaled="0"/>
                </a:gradFill>
                <a:latin typeface="Segoe UI Light"/>
              </a:rPr>
              <a:t>Information</a:t>
            </a:r>
          </a:p>
          <a:p>
            <a:pPr algn="ctr" defTabSz="914120"/>
            <a:r>
              <a:rPr lang="en-GB" sz="4265" dirty="0">
                <a:gradFill>
                  <a:gsLst>
                    <a:gs pos="0">
                      <a:srgbClr val="505050"/>
                    </a:gs>
                    <a:gs pos="86000">
                      <a:srgbClr val="505050"/>
                    </a:gs>
                  </a:gsLst>
                  <a:lin ang="5400000" scaled="0"/>
                </a:gradFill>
                <a:latin typeface="Segoe UI Light"/>
              </a:rPr>
              <a:t>Services </a:t>
            </a:r>
          </a:p>
        </p:txBody>
      </p:sp>
      <p:sp>
        <p:nvSpPr>
          <p:cNvPr id="42" name="TextBox 41"/>
          <p:cNvSpPr txBox="1"/>
          <p:nvPr/>
        </p:nvSpPr>
        <p:spPr>
          <a:xfrm>
            <a:off x="4871538" y="2511514"/>
            <a:ext cx="2478243" cy="2625334"/>
          </a:xfrm>
          <a:prstGeom prst="rect">
            <a:avLst/>
          </a:prstGeom>
          <a:noFill/>
        </p:spPr>
        <p:txBody>
          <a:bodyPr wrap="none" lIns="0" tIns="0" rIns="0" bIns="0" rtlCol="0">
            <a:spAutoFit/>
          </a:bodyPr>
          <a:lstStyle/>
          <a:p>
            <a:pPr algn="ctr" defTabSz="914120"/>
            <a:r>
              <a:rPr lang="en-GB" sz="4265" dirty="0">
                <a:gradFill>
                  <a:gsLst>
                    <a:gs pos="0">
                      <a:srgbClr val="505050"/>
                    </a:gs>
                    <a:gs pos="86000">
                      <a:srgbClr val="505050"/>
                    </a:gs>
                  </a:gsLst>
                  <a:lin ang="5400000" scaled="0"/>
                </a:gradFill>
                <a:latin typeface="Segoe UI Light"/>
              </a:rPr>
              <a:t>Code</a:t>
            </a:r>
          </a:p>
          <a:p>
            <a:pPr algn="ctr" defTabSz="914120"/>
            <a:r>
              <a:rPr lang="en-GB" sz="4265" dirty="0">
                <a:gradFill>
                  <a:gsLst>
                    <a:gs pos="0">
                      <a:srgbClr val="505050"/>
                    </a:gs>
                    <a:gs pos="86000">
                      <a:srgbClr val="505050"/>
                    </a:gs>
                  </a:gsLst>
                  <a:lin ang="5400000" scaled="0"/>
                </a:gradFill>
                <a:latin typeface="Segoe UI Light"/>
              </a:rPr>
              <a:t>Analysis</a:t>
            </a:r>
          </a:p>
          <a:p>
            <a:pPr algn="ctr" defTabSz="914120"/>
            <a:r>
              <a:rPr lang="en-GB" sz="4265" dirty="0">
                <a:gradFill>
                  <a:gsLst>
                    <a:gs pos="0">
                      <a:srgbClr val="505050"/>
                    </a:gs>
                    <a:gs pos="86000">
                      <a:srgbClr val="505050"/>
                    </a:gs>
                  </a:gsLst>
                  <a:lin ang="5400000" scaled="0"/>
                </a:gradFill>
                <a:latin typeface="Segoe UI Light"/>
              </a:rPr>
              <a:t>Algorithms</a:t>
            </a:r>
          </a:p>
          <a:p>
            <a:pPr algn="ctr" defTabSz="914120"/>
            <a:r>
              <a:rPr lang="en-GB" sz="4265" dirty="0">
                <a:gradFill>
                  <a:gsLst>
                    <a:gs pos="0">
                      <a:srgbClr val="505050"/>
                    </a:gs>
                    <a:gs pos="86000">
                      <a:srgbClr val="505050"/>
                    </a:gs>
                  </a:gsLst>
                  <a:lin ang="5400000" scaled="0"/>
                </a:gradFill>
                <a:latin typeface="Segoe UI Light"/>
              </a:rPr>
              <a:t>Parallel</a:t>
            </a:r>
            <a:endParaRPr lang="en-US" sz="4265" dirty="0">
              <a:gradFill>
                <a:gsLst>
                  <a:gs pos="0">
                    <a:srgbClr val="505050"/>
                  </a:gs>
                  <a:gs pos="86000">
                    <a:srgbClr val="505050"/>
                  </a:gs>
                </a:gsLst>
                <a:lin ang="5400000" scaled="0"/>
              </a:gradFill>
              <a:latin typeface="Segoe UI Light"/>
            </a:endParaRPr>
          </a:p>
        </p:txBody>
      </p:sp>
      <p:sp>
        <p:nvSpPr>
          <p:cNvPr id="43" name="TextBox 42"/>
          <p:cNvSpPr txBox="1"/>
          <p:nvPr/>
        </p:nvSpPr>
        <p:spPr>
          <a:xfrm>
            <a:off x="8701400" y="2945843"/>
            <a:ext cx="2831160" cy="1969001"/>
          </a:xfrm>
          <a:prstGeom prst="rect">
            <a:avLst/>
          </a:prstGeom>
          <a:noFill/>
        </p:spPr>
        <p:txBody>
          <a:bodyPr wrap="none" lIns="0" tIns="0" rIns="0" bIns="0" rtlCol="0">
            <a:spAutoFit/>
          </a:bodyPr>
          <a:lstStyle/>
          <a:p>
            <a:pPr algn="ctr" defTabSz="914120"/>
            <a:r>
              <a:rPr lang="en-US" sz="4265" dirty="0">
                <a:gradFill>
                  <a:gsLst>
                    <a:gs pos="0">
                      <a:srgbClr val="505050"/>
                    </a:gs>
                    <a:gs pos="86000">
                      <a:srgbClr val="505050"/>
                    </a:gs>
                  </a:gsLst>
                  <a:lin ang="5400000" scaled="0"/>
                </a:gradFill>
                <a:latin typeface="Segoe UI Light"/>
              </a:rPr>
              <a:t>Presentation</a:t>
            </a:r>
          </a:p>
          <a:p>
            <a:pPr algn="ctr" defTabSz="914120"/>
            <a:r>
              <a:rPr lang="en-GB" sz="4265" dirty="0">
                <a:gradFill>
                  <a:gsLst>
                    <a:gs pos="0">
                      <a:srgbClr val="505050"/>
                    </a:gs>
                    <a:gs pos="86000">
                      <a:srgbClr val="505050"/>
                    </a:gs>
                  </a:gsLst>
                  <a:lin ang="5400000" scaled="0"/>
                </a:gradFill>
                <a:latin typeface="Segoe UI Light"/>
              </a:rPr>
              <a:t>Publication</a:t>
            </a:r>
          </a:p>
          <a:p>
            <a:pPr algn="ctr" defTabSz="914120"/>
            <a:r>
              <a:rPr lang="en-GB" sz="4265" dirty="0">
                <a:gradFill>
                  <a:gsLst>
                    <a:gs pos="0">
                      <a:srgbClr val="505050"/>
                    </a:gs>
                    <a:gs pos="86000">
                      <a:srgbClr val="505050"/>
                    </a:gs>
                  </a:gsLst>
                  <a:lin ang="5400000" scaled="0"/>
                </a:gradFill>
                <a:latin typeface="Segoe UI Light"/>
              </a:rPr>
              <a:t>UI</a:t>
            </a:r>
            <a:endParaRPr lang="en-US" sz="4265" dirty="0">
              <a:gradFill>
                <a:gsLst>
                  <a:gs pos="0">
                    <a:srgbClr val="505050"/>
                  </a:gs>
                  <a:gs pos="86000">
                    <a:srgbClr val="505050"/>
                  </a:gs>
                </a:gsLst>
                <a:lin ang="5400000" scaled="0"/>
              </a:gradFill>
              <a:latin typeface="Segoe UI Light"/>
            </a:endParaRPr>
          </a:p>
        </p:txBody>
      </p:sp>
      <p:sp>
        <p:nvSpPr>
          <p:cNvPr id="13" name="Rectangular Callout 12"/>
          <p:cNvSpPr/>
          <p:nvPr/>
        </p:nvSpPr>
        <p:spPr bwMode="auto">
          <a:xfrm>
            <a:off x="5724311" y="940399"/>
            <a:ext cx="3360723" cy="1599662"/>
          </a:xfrm>
          <a:prstGeom prst="wedgeRectCallout">
            <a:avLst>
              <a:gd name="adj1" fmla="val -33793"/>
              <a:gd name="adj2" fmla="val 60346"/>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31" tIns="60766" rIns="121531" bIns="60766" numCol="1" rtlCol="0" anchor="ctr" anchorCtr="0" compatLnSpc="1">
            <a:prstTxWarp prst="textNoShape">
              <a:avLst/>
            </a:prstTxWarp>
            <a:spAutoFit/>
          </a:bodyPr>
          <a:lstStyle/>
          <a:p>
            <a:pPr algn="ctr" defTabSz="1215120" fontAlgn="base">
              <a:spcBef>
                <a:spcPct val="0"/>
              </a:spcBef>
              <a:spcAft>
                <a:spcPct val="0"/>
              </a:spcAft>
            </a:pPr>
            <a:r>
              <a:rPr lang="en-GB" sz="3199" b="1" dirty="0">
                <a:gradFill>
                  <a:gsLst>
                    <a:gs pos="0">
                      <a:srgbClr val="FFFFFF"/>
                    </a:gs>
                    <a:gs pos="100000">
                      <a:srgbClr val="FFFFFF"/>
                    </a:gs>
                  </a:gsLst>
                  <a:lin ang="5400000" scaled="0"/>
                </a:gradFill>
                <a:latin typeface="Segoe UI Light"/>
              </a:rPr>
              <a:t>Analytical Programmers/ Data Scientists</a:t>
            </a:r>
            <a:endParaRPr lang="en-US" sz="3199" b="1" dirty="0">
              <a:gradFill>
                <a:gsLst>
                  <a:gs pos="0">
                    <a:srgbClr val="FFFFFF"/>
                  </a:gs>
                  <a:gs pos="100000">
                    <a:srgbClr val="FFFFFF"/>
                  </a:gs>
                </a:gsLst>
                <a:lin ang="5400000" scaled="0"/>
              </a:gradFill>
              <a:latin typeface="Segoe UI Light"/>
            </a:endParaRPr>
          </a:p>
        </p:txBody>
      </p:sp>
      <p:sp>
        <p:nvSpPr>
          <p:cNvPr id="14" name="Rectangular Callout 13"/>
          <p:cNvSpPr/>
          <p:nvPr/>
        </p:nvSpPr>
        <p:spPr bwMode="auto">
          <a:xfrm>
            <a:off x="1938878" y="1300983"/>
            <a:ext cx="3279303" cy="615033"/>
          </a:xfrm>
          <a:prstGeom prst="wedgeRectCallout">
            <a:avLst>
              <a:gd name="adj1" fmla="val -35067"/>
              <a:gd name="adj2" fmla="val 170674"/>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31" tIns="60766" rIns="121531" bIns="60766" numCol="1" rtlCol="0" anchor="ctr" anchorCtr="0" compatLnSpc="1">
            <a:prstTxWarp prst="textNoShape">
              <a:avLst/>
            </a:prstTxWarp>
            <a:spAutoFit/>
          </a:bodyPr>
          <a:lstStyle/>
          <a:p>
            <a:pPr algn="ctr" defTabSz="1215120" fontAlgn="base">
              <a:spcBef>
                <a:spcPct val="0"/>
              </a:spcBef>
              <a:spcAft>
                <a:spcPct val="0"/>
              </a:spcAft>
            </a:pPr>
            <a:r>
              <a:rPr lang="en-GB" sz="3199" b="1" dirty="0">
                <a:gradFill>
                  <a:gsLst>
                    <a:gs pos="0">
                      <a:srgbClr val="FFFFFF"/>
                    </a:gs>
                    <a:gs pos="100000">
                      <a:srgbClr val="FFFFFF"/>
                    </a:gs>
                  </a:gsLst>
                  <a:lin ang="5400000" scaled="0"/>
                </a:gradFill>
                <a:latin typeface="Segoe UI Light"/>
              </a:rPr>
              <a:t>Data Engineers</a:t>
            </a:r>
            <a:endParaRPr lang="en-US" sz="3199" b="1" dirty="0">
              <a:gradFill>
                <a:gsLst>
                  <a:gs pos="0">
                    <a:srgbClr val="FFFFFF"/>
                  </a:gs>
                  <a:gs pos="100000">
                    <a:srgbClr val="FFFFFF"/>
                  </a:gs>
                </a:gsLst>
                <a:lin ang="5400000" scaled="0"/>
              </a:gradFill>
              <a:latin typeface="Segoe UI Light"/>
            </a:endParaRPr>
          </a:p>
        </p:txBody>
      </p:sp>
      <p:sp>
        <p:nvSpPr>
          <p:cNvPr id="15" name="Rectangular Callout 14"/>
          <p:cNvSpPr/>
          <p:nvPr/>
        </p:nvSpPr>
        <p:spPr bwMode="auto">
          <a:xfrm>
            <a:off x="9356244" y="911472"/>
            <a:ext cx="2717559" cy="697043"/>
          </a:xfrm>
          <a:prstGeom prst="wedgeRectCallout">
            <a:avLst>
              <a:gd name="adj1" fmla="val -28772"/>
              <a:gd name="adj2" fmla="val 139071"/>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531" tIns="60766" rIns="121531" bIns="60766" numCol="1" rtlCol="0" anchor="ctr" anchorCtr="0" compatLnSpc="1">
            <a:prstTxWarp prst="textNoShape">
              <a:avLst/>
            </a:prstTxWarp>
            <a:spAutoFit/>
          </a:bodyPr>
          <a:lstStyle/>
          <a:p>
            <a:pPr algn="ctr" defTabSz="1215120" fontAlgn="base">
              <a:spcBef>
                <a:spcPct val="0"/>
              </a:spcBef>
              <a:spcAft>
                <a:spcPct val="0"/>
              </a:spcAft>
            </a:pPr>
            <a:r>
              <a:rPr lang="en-GB" sz="3732" dirty="0">
                <a:gradFill>
                  <a:gsLst>
                    <a:gs pos="0">
                      <a:srgbClr val="FFFFFF"/>
                    </a:gs>
                    <a:gs pos="100000">
                      <a:srgbClr val="FFFFFF"/>
                    </a:gs>
                  </a:gsLst>
                  <a:lin ang="5400000" scaled="0"/>
                </a:gradFill>
                <a:latin typeface="Segoe UI Light"/>
              </a:rPr>
              <a:t>Design</a:t>
            </a:r>
            <a:endParaRPr lang="en-GB" sz="3732" dirty="0">
              <a:solidFill>
                <a:srgbClr val="FFFFFF"/>
              </a:solidFill>
              <a:latin typeface="Segoe UI Light"/>
            </a:endParaRPr>
          </a:p>
        </p:txBody>
      </p:sp>
    </p:spTree>
    <p:extLst>
      <p:ext uri="{BB962C8B-B14F-4D97-AF65-F5344CB8AC3E}">
        <p14:creationId xmlns:p14="http://schemas.microsoft.com/office/powerpoint/2010/main" val="3764115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r>
              <a:rPr lang="en-GB" sz="4400" dirty="0" smtClean="0">
                <a:latin typeface="Andy" panose="03080602030302030203" pitchFamily="66" charset="0"/>
              </a:rPr>
              <a:t>Functional-first </a:t>
            </a:r>
            <a:r>
              <a:rPr lang="en-GB" sz="4400" dirty="0">
                <a:latin typeface="Andy" panose="03080602030302030203" pitchFamily="66" charset="0"/>
              </a:rPr>
              <a:t>programming uses </a:t>
            </a:r>
            <a:r>
              <a:rPr lang="en-GB" sz="4400" dirty="0">
                <a:solidFill>
                  <a:schemeClr val="accent5"/>
                </a:solidFill>
                <a:latin typeface="Andy" panose="03080602030302030203" pitchFamily="66" charset="0"/>
              </a:rPr>
              <a:t>functional programming</a:t>
            </a:r>
            <a:r>
              <a:rPr lang="en-GB" sz="4400" dirty="0">
                <a:latin typeface="Andy" panose="03080602030302030203" pitchFamily="66" charset="0"/>
              </a:rPr>
              <a:t> as the </a:t>
            </a:r>
            <a:r>
              <a:rPr lang="en-GB" sz="4400" dirty="0">
                <a:solidFill>
                  <a:schemeClr val="accent5"/>
                </a:solidFill>
                <a:latin typeface="Andy" panose="03080602030302030203" pitchFamily="66" charset="0"/>
              </a:rPr>
              <a:t>initial</a:t>
            </a:r>
            <a:r>
              <a:rPr lang="en-GB" sz="4400" dirty="0">
                <a:latin typeface="Andy" panose="03080602030302030203" pitchFamily="66" charset="0"/>
              </a:rPr>
              <a:t> </a:t>
            </a:r>
            <a:r>
              <a:rPr lang="en-GB" sz="4400" dirty="0">
                <a:solidFill>
                  <a:schemeClr val="accent5"/>
                </a:solidFill>
                <a:latin typeface="Andy" panose="03080602030302030203" pitchFamily="66" charset="0"/>
              </a:rPr>
              <a:t>paradigm </a:t>
            </a:r>
            <a:r>
              <a:rPr lang="en-GB" sz="4400" dirty="0">
                <a:latin typeface="Andy" panose="03080602030302030203" pitchFamily="66" charset="0"/>
              </a:rPr>
              <a:t>for most purposes, </a:t>
            </a:r>
            <a:r>
              <a:rPr lang="en-GB" sz="4400" dirty="0">
                <a:solidFill>
                  <a:schemeClr val="tx1"/>
                </a:solidFill>
                <a:latin typeface="Andy" panose="03080602030302030203" pitchFamily="66" charset="0"/>
              </a:rPr>
              <a:t>but employs other techniques such as </a:t>
            </a:r>
            <a:r>
              <a:rPr lang="en-GB" sz="4400" dirty="0" smtClean="0">
                <a:solidFill>
                  <a:schemeClr val="tx1"/>
                </a:solidFill>
                <a:latin typeface="Andy" panose="03080602030302030203" pitchFamily="66" charset="0"/>
              </a:rPr>
              <a:t>objects and </a:t>
            </a:r>
            <a:r>
              <a:rPr lang="en-GB" sz="4400" dirty="0">
                <a:solidFill>
                  <a:schemeClr val="tx1"/>
                </a:solidFill>
                <a:latin typeface="Andy" panose="03080602030302030203" pitchFamily="66" charset="0"/>
              </a:rPr>
              <a:t>state </a:t>
            </a:r>
            <a:r>
              <a:rPr lang="en-GB" sz="4400" dirty="0" smtClean="0">
                <a:solidFill>
                  <a:schemeClr val="tx1"/>
                </a:solidFill>
                <a:latin typeface="Andy" panose="03080602030302030203" pitchFamily="66" charset="0"/>
              </a:rPr>
              <a:t>as </a:t>
            </a:r>
            <a:r>
              <a:rPr lang="en-GB" sz="4400" dirty="0">
                <a:solidFill>
                  <a:schemeClr val="tx1"/>
                </a:solidFill>
                <a:latin typeface="Andy" panose="03080602030302030203" pitchFamily="66" charset="0"/>
              </a:rPr>
              <a:t>necessary.  </a:t>
            </a:r>
          </a:p>
        </p:txBody>
      </p:sp>
    </p:spTree>
    <p:extLst>
      <p:ext uri="{BB962C8B-B14F-4D97-AF65-F5344CB8AC3E}">
        <p14:creationId xmlns:p14="http://schemas.microsoft.com/office/powerpoint/2010/main" val="48618643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r>
              <a:rPr lang="en-GB" sz="4000" dirty="0" smtClean="0">
                <a:solidFill>
                  <a:schemeClr val="accent5"/>
                </a:solidFill>
                <a:latin typeface="Andy" panose="03080602030302030203" pitchFamily="66" charset="0"/>
              </a:rPr>
              <a:t>Examples </a:t>
            </a:r>
            <a:r>
              <a:rPr lang="en-GB" sz="4000" dirty="0" smtClean="0">
                <a:latin typeface="Andy" panose="03080602030302030203" pitchFamily="66" charset="0"/>
              </a:rPr>
              <a:t>include ETL pipelines, </a:t>
            </a:r>
            <a:r>
              <a:rPr lang="en-GB" sz="4000" dirty="0" smtClean="0">
                <a:latin typeface="Andy" panose="03080602030302030203" pitchFamily="66" charset="0"/>
              </a:rPr>
              <a:t>web services, cloud services, data-scripting, </a:t>
            </a:r>
            <a:r>
              <a:rPr lang="en-GB" sz="4000" dirty="0">
                <a:latin typeface="Andy" panose="03080602030302030203" pitchFamily="66" charset="0"/>
              </a:rPr>
              <a:t>calculation engines, programmatic </a:t>
            </a:r>
            <a:r>
              <a:rPr lang="en-GB" sz="4000" dirty="0" smtClean="0">
                <a:latin typeface="Andy" panose="03080602030302030203" pitchFamily="66" charset="0"/>
              </a:rPr>
              <a:t>UIs and data science. </a:t>
            </a:r>
            <a:br>
              <a:rPr lang="en-GB" sz="4000" dirty="0" smtClean="0">
                <a:latin typeface="Andy" panose="03080602030302030203" pitchFamily="66" charset="0"/>
              </a:rPr>
            </a:br>
            <a:r>
              <a:rPr lang="en-GB" sz="4000" dirty="0">
                <a:latin typeface="Andy" panose="03080602030302030203" pitchFamily="66" charset="0"/>
              </a:rPr>
              <a:t/>
            </a:r>
            <a:br>
              <a:rPr lang="en-GB" sz="4000" dirty="0">
                <a:latin typeface="Andy" panose="03080602030302030203" pitchFamily="66" charset="0"/>
              </a:rPr>
            </a:br>
            <a:r>
              <a:rPr lang="en-GB" sz="4000" dirty="0" smtClean="0">
                <a:latin typeface="Andy" panose="03080602030302030203" pitchFamily="66" charset="0"/>
              </a:rPr>
              <a:t>While </a:t>
            </a:r>
            <a:r>
              <a:rPr lang="en-GB" sz="4000" dirty="0">
                <a:latin typeface="Andy" panose="03080602030302030203" pitchFamily="66" charset="0"/>
              </a:rPr>
              <a:t>these problems can be solved using other programming paradigms, </a:t>
            </a:r>
            <a:r>
              <a:rPr lang="en-GB" sz="4000" dirty="0">
                <a:solidFill>
                  <a:schemeClr val="accent5"/>
                </a:solidFill>
                <a:latin typeface="Andy" panose="03080602030302030203" pitchFamily="66" charset="0"/>
              </a:rPr>
              <a:t>they are particularly </a:t>
            </a:r>
            <a:r>
              <a:rPr lang="en-GB" sz="4000" dirty="0" smtClean="0">
                <a:solidFill>
                  <a:schemeClr val="accent5"/>
                </a:solidFill>
                <a:latin typeface="Andy" panose="03080602030302030203" pitchFamily="66" charset="0"/>
              </a:rPr>
              <a:t>amenable </a:t>
            </a:r>
            <a:r>
              <a:rPr lang="en-GB" sz="4000" dirty="0">
                <a:solidFill>
                  <a:schemeClr val="accent5"/>
                </a:solidFill>
                <a:latin typeface="Andy" panose="03080602030302030203" pitchFamily="66" charset="0"/>
              </a:rPr>
              <a:t>to functional-first programming</a:t>
            </a:r>
            <a:r>
              <a:rPr lang="en-GB" sz="4000" dirty="0">
                <a:latin typeface="Andy" panose="03080602030302030203" pitchFamily="66" charset="0"/>
              </a:rPr>
              <a:t>.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7354845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664797"/>
          </a:xfrm>
        </p:spPr>
        <p:txBody>
          <a:bodyPr/>
          <a:lstStyle/>
          <a:p>
            <a:r>
              <a:rPr lang="en-US" sz="4800" dirty="0" smtClean="0"/>
              <a:t>Example #1 (power </a:t>
            </a:r>
            <a:r>
              <a:rPr lang="en-US" sz="4800" dirty="0"/>
              <a:t>c</a:t>
            </a:r>
            <a:r>
              <a:rPr lang="en-US" sz="4800" dirty="0" smtClean="0"/>
              <a:t>ompany)</a:t>
            </a:r>
            <a:endParaRPr lang="en-US" sz="4800" dirty="0"/>
          </a:p>
        </p:txBody>
      </p:sp>
      <p:sp>
        <p:nvSpPr>
          <p:cNvPr id="4" name="Content Placeholder 3"/>
          <p:cNvSpPr>
            <a:spLocks noGrp="1"/>
          </p:cNvSpPr>
          <p:nvPr>
            <p:ph idx="4294967295"/>
          </p:nvPr>
        </p:nvSpPr>
        <p:spPr>
          <a:xfrm>
            <a:off x="519045" y="1449367"/>
            <a:ext cx="11147561" cy="5168627"/>
          </a:xfrm>
          <a:prstGeom prst="rect">
            <a:avLst/>
          </a:prstGeom>
        </p:spPr>
        <p:txBody>
          <a:bodyPr/>
          <a:lstStyle/>
          <a:p>
            <a:pPr marL="236972" indent="-236972"/>
            <a:r>
              <a:rPr lang="en-GB" sz="3199" b="1" dirty="0" smtClean="0"/>
              <a:t>We </a:t>
            </a:r>
            <a:r>
              <a:rPr lang="en-GB" sz="3199" b="1" dirty="0"/>
              <a:t>have written </a:t>
            </a:r>
            <a:r>
              <a:rPr lang="en-GB" sz="3199" b="1" dirty="0">
                <a:solidFill>
                  <a:schemeClr val="tx2"/>
                </a:solidFill>
              </a:rPr>
              <a:t>an application to balance the national power generation schedule </a:t>
            </a:r>
            <a:r>
              <a:rPr lang="en-GB" sz="3199" b="1" dirty="0"/>
              <a:t>… for an energy company. </a:t>
            </a:r>
          </a:p>
          <a:p>
            <a:pPr marL="236972" indent="-236972"/>
            <a:endParaRPr lang="en-GB" sz="3199" b="1" dirty="0"/>
          </a:p>
          <a:p>
            <a:pPr marL="236972" indent="-236972"/>
            <a:r>
              <a:rPr lang="en-GB" sz="3199" b="1" dirty="0"/>
              <a:t>...</a:t>
            </a:r>
            <a:r>
              <a:rPr lang="en-GB" sz="3199" b="1" dirty="0">
                <a:solidFill>
                  <a:schemeClr val="tx2"/>
                </a:solidFill>
              </a:rPr>
              <a:t>the calculation engine was written in F#</a:t>
            </a:r>
            <a:r>
              <a:rPr lang="en-GB" sz="3199" b="1" dirty="0"/>
              <a:t>. </a:t>
            </a:r>
          </a:p>
          <a:p>
            <a:pPr marL="236972" indent="-236972"/>
            <a:endParaRPr lang="en-GB" sz="3199" b="1" dirty="0"/>
          </a:p>
          <a:p>
            <a:pPr marL="236972" indent="-236972"/>
            <a:r>
              <a:rPr lang="en-GB" sz="3199" b="1" dirty="0"/>
              <a:t>The use of F# to </a:t>
            </a:r>
            <a:r>
              <a:rPr lang="en-GB" sz="3199" b="1" dirty="0">
                <a:solidFill>
                  <a:schemeClr val="tx2"/>
                </a:solidFill>
              </a:rPr>
              <a:t>address the complexity at the heart of this application</a:t>
            </a:r>
            <a:r>
              <a:rPr lang="en-GB" sz="3199" b="1" dirty="0">
                <a:solidFill>
                  <a:srgbClr val="FFFF00"/>
                </a:solidFill>
              </a:rPr>
              <a:t> </a:t>
            </a:r>
            <a:r>
              <a:rPr lang="en-GB" sz="3199" b="1" dirty="0"/>
              <a:t>clearly demonstrates a sweet spot for the language … </a:t>
            </a:r>
            <a:r>
              <a:rPr lang="en-GB" sz="3199" b="1" dirty="0">
                <a:solidFill>
                  <a:schemeClr val="tx2"/>
                </a:solidFill>
              </a:rPr>
              <a:t>algorithmic analysis of large data sets</a:t>
            </a:r>
            <a:r>
              <a:rPr lang="en-GB" sz="3199" b="1" dirty="0"/>
              <a:t>. </a:t>
            </a:r>
          </a:p>
          <a:p>
            <a:pPr marL="236972" indent="-236972"/>
            <a:endParaRPr lang="en-GB" sz="3199" b="1" dirty="0"/>
          </a:p>
          <a:p>
            <a:pPr marL="236972" indent="-236972" algn="r"/>
            <a:r>
              <a:rPr lang="en-GB" sz="3199" b="1" dirty="0"/>
              <a:t>Simon Cousins (Eon </a:t>
            </a:r>
            <a:r>
              <a:rPr lang="en-GB" sz="3199" b="1" dirty="0" err="1"/>
              <a:t>Powergen</a:t>
            </a:r>
            <a:r>
              <a:rPr lang="en-GB" sz="3199" b="1" dirty="0"/>
              <a:t>)</a:t>
            </a:r>
          </a:p>
        </p:txBody>
      </p:sp>
    </p:spTree>
    <p:extLst>
      <p:ext uri="{BB962C8B-B14F-4D97-AF65-F5344CB8AC3E}">
        <p14:creationId xmlns:p14="http://schemas.microsoft.com/office/powerpoint/2010/main" val="11428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2285241"/>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We are living through an information revolution</a:t>
            </a:r>
            <a:endParaRPr lang="en-GB" dirty="0">
              <a:latin typeface="Segoe Light"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664797"/>
          </a:xfrm>
        </p:spPr>
        <p:txBody>
          <a:bodyPr/>
          <a:lstStyle/>
          <a:p>
            <a:r>
              <a:rPr lang="en-US" sz="4800" dirty="0" smtClean="0"/>
              <a:t>Example #1 (power company)</a:t>
            </a:r>
            <a:endParaRPr lang="en-US" sz="4800" dirty="0"/>
          </a:p>
        </p:txBody>
      </p:sp>
      <p:sp>
        <p:nvSpPr>
          <p:cNvPr id="3" name="Content Placeholder 2"/>
          <p:cNvSpPr>
            <a:spLocks noGrp="1"/>
          </p:cNvSpPr>
          <p:nvPr>
            <p:ph idx="4294967295"/>
          </p:nvPr>
        </p:nvSpPr>
        <p:spPr>
          <a:xfrm>
            <a:off x="391431" y="1286454"/>
            <a:ext cx="11171634" cy="5564976"/>
          </a:xfrm>
          <a:prstGeom prst="rect">
            <a:avLst/>
          </a:prstGeom>
        </p:spPr>
        <p:txBody>
          <a:bodyPr numCol="2">
            <a:noAutofit/>
          </a:bodyPr>
          <a:lstStyle/>
          <a:p>
            <a:pPr marL="473944" indent="-346994"/>
            <a:r>
              <a:rPr lang="en-GB" sz="2666" b="1" dirty="0">
                <a:solidFill>
                  <a:schemeClr val="tx2"/>
                </a:solidFill>
              </a:rPr>
              <a:t>Interoperation</a:t>
            </a:r>
            <a:r>
              <a:rPr lang="en-GB" sz="2132" dirty="0">
                <a:solidFill>
                  <a:schemeClr val="tx2"/>
                </a:solidFill>
              </a:rPr>
              <a:t> </a:t>
            </a:r>
            <a:r>
              <a:rPr lang="en-GB" sz="2132" dirty="0">
                <a:solidFill>
                  <a:schemeClr val="tx1"/>
                </a:solidFill>
              </a:rPr>
              <a:t>... </a:t>
            </a:r>
            <a:r>
              <a:rPr lang="en-GB" sz="2132" b="1" dirty="0">
                <a:solidFill>
                  <a:schemeClr val="tx1"/>
                </a:solidFill>
              </a:rPr>
              <a:t>Seamless. The C# programmer need never know</a:t>
            </a:r>
            <a:r>
              <a:rPr lang="en-GB" sz="2132" dirty="0">
                <a:solidFill>
                  <a:schemeClr val="tx1"/>
                </a:solidFill>
              </a:rPr>
              <a:t>.</a:t>
            </a:r>
          </a:p>
          <a:p>
            <a:pPr marL="473944" indent="-346994"/>
            <a:endParaRPr lang="en-GB" sz="2132" dirty="0"/>
          </a:p>
          <a:p>
            <a:pPr marL="473944" indent="-346994"/>
            <a:r>
              <a:rPr lang="en-GB" sz="2666" b="1" dirty="0">
                <a:solidFill>
                  <a:schemeClr val="tx2"/>
                </a:solidFill>
              </a:rPr>
              <a:t>Units of measure</a:t>
            </a:r>
            <a:r>
              <a:rPr lang="en-GB" sz="2666" dirty="0">
                <a:solidFill>
                  <a:schemeClr val="tx2"/>
                </a:solidFill>
              </a:rPr>
              <a:t> </a:t>
            </a:r>
            <a:r>
              <a:rPr lang="en-GB" sz="2132" dirty="0">
                <a:solidFill>
                  <a:schemeClr val="tx1"/>
                </a:solidFill>
              </a:rPr>
              <a:t>… a huge time saver...</a:t>
            </a:r>
            <a:r>
              <a:rPr lang="en-GB" sz="2132" b="1" dirty="0">
                <a:solidFill>
                  <a:schemeClr val="tx1"/>
                </a:solidFill>
              </a:rPr>
              <a:t>it eradicates a whole class of errors</a:t>
            </a:r>
            <a:r>
              <a:rPr lang="en-GB" sz="2132" dirty="0">
                <a:solidFill>
                  <a:schemeClr val="tx1"/>
                </a:solidFill>
              </a:rPr>
              <a:t>…</a:t>
            </a:r>
          </a:p>
          <a:p>
            <a:pPr marL="473944" indent="-346994"/>
            <a:endParaRPr lang="en-GB" sz="2132" dirty="0"/>
          </a:p>
          <a:p>
            <a:pPr marL="473944" indent="-346994"/>
            <a:r>
              <a:rPr lang="en-GB" sz="2666" b="1" dirty="0">
                <a:solidFill>
                  <a:schemeClr val="tx2"/>
                </a:solidFill>
              </a:rPr>
              <a:t>Exploratory programming</a:t>
            </a:r>
            <a:r>
              <a:rPr lang="en-GB" sz="2132" dirty="0">
                <a:solidFill>
                  <a:schemeClr val="tx2"/>
                </a:solidFill>
              </a:rPr>
              <a:t> </a:t>
            </a:r>
            <a:r>
              <a:rPr lang="en-GB" sz="2132" dirty="0">
                <a:solidFill>
                  <a:schemeClr val="tx1"/>
                </a:solidFill>
              </a:rPr>
              <a:t>…Working with F# Interactive allowed me to </a:t>
            </a:r>
            <a:r>
              <a:rPr lang="en-GB" sz="2132" b="1" dirty="0">
                <a:solidFill>
                  <a:schemeClr val="tx1"/>
                </a:solidFill>
              </a:rPr>
              <a:t>explore the solution space more effectively</a:t>
            </a:r>
            <a:r>
              <a:rPr lang="en-GB" sz="2132" dirty="0">
                <a:solidFill>
                  <a:schemeClr val="tx1"/>
                </a:solidFill>
              </a:rPr>
              <a:t>.</a:t>
            </a:r>
          </a:p>
          <a:p>
            <a:pPr marL="473944" indent="-346994"/>
            <a:endParaRPr lang="en-GB" sz="2132" dirty="0"/>
          </a:p>
          <a:p>
            <a:pPr marL="473944" indent="-346994"/>
            <a:r>
              <a:rPr lang="en-GB" sz="2666" b="1" dirty="0">
                <a:solidFill>
                  <a:schemeClr val="tx2"/>
                </a:solidFill>
              </a:rPr>
              <a:t>Unit testing</a:t>
            </a:r>
            <a:r>
              <a:rPr lang="en-GB" sz="2666" dirty="0">
                <a:solidFill>
                  <a:schemeClr val="tx2"/>
                </a:solidFill>
              </a:rPr>
              <a:t> </a:t>
            </a:r>
            <a:r>
              <a:rPr lang="en-GB" sz="2132" dirty="0">
                <a:solidFill>
                  <a:schemeClr val="tx1"/>
                </a:solidFill>
              </a:rPr>
              <a:t>…a joy to test.</a:t>
            </a:r>
            <a:r>
              <a:rPr lang="en-GB" sz="2132" b="1" dirty="0">
                <a:solidFill>
                  <a:schemeClr val="tx1"/>
                </a:solidFill>
              </a:rPr>
              <a:t> There are no complex time-dependent interactions to screw things up….</a:t>
            </a:r>
          </a:p>
          <a:p>
            <a:pPr marL="473944" indent="-346994"/>
            <a:endParaRPr lang="en-GB" sz="2132" b="1" dirty="0">
              <a:solidFill>
                <a:schemeClr val="bg2">
                  <a:lumMod val="50000"/>
                </a:schemeClr>
              </a:solidFill>
            </a:endParaRPr>
          </a:p>
          <a:p>
            <a:pPr marL="473944" indent="-346994"/>
            <a:endParaRPr lang="en-GB" sz="2666" dirty="0"/>
          </a:p>
          <a:p>
            <a:pPr marL="473944" indent="-346994"/>
            <a:r>
              <a:rPr lang="en-GB" sz="2666" b="1" dirty="0">
                <a:solidFill>
                  <a:schemeClr val="tx2"/>
                </a:solidFill>
              </a:rPr>
              <a:t>Parallelism</a:t>
            </a:r>
            <a:r>
              <a:rPr lang="en-GB" sz="2132" dirty="0">
                <a:solidFill>
                  <a:schemeClr val="tx2"/>
                </a:solidFill>
              </a:rPr>
              <a:t> </a:t>
            </a:r>
            <a:r>
              <a:rPr lang="en-GB" sz="2132" dirty="0">
                <a:solidFill>
                  <a:schemeClr val="tx1"/>
                </a:solidFill>
              </a:rPr>
              <a:t>…The functional purity ... makes it ripe for exploiting </a:t>
            </a:r>
            <a:r>
              <a:rPr lang="en-GB" sz="2132" b="1" dirty="0">
                <a:solidFill>
                  <a:schemeClr val="tx1"/>
                </a:solidFill>
              </a:rPr>
              <a:t>the inherent parallelism in processing vectors of data</a:t>
            </a:r>
            <a:r>
              <a:rPr lang="en-GB" sz="2132" dirty="0">
                <a:solidFill>
                  <a:schemeClr val="tx1"/>
                </a:solidFill>
              </a:rPr>
              <a:t>. </a:t>
            </a:r>
          </a:p>
          <a:p>
            <a:pPr marL="473944" indent="-346994"/>
            <a:endParaRPr lang="en-GB" sz="2132" b="1" dirty="0">
              <a:solidFill>
                <a:schemeClr val="bg2">
                  <a:lumMod val="50000"/>
                </a:schemeClr>
              </a:solidFill>
            </a:endParaRPr>
          </a:p>
          <a:p>
            <a:pPr marL="473944" indent="-346994"/>
            <a:r>
              <a:rPr lang="en-GB" sz="2666" b="1" dirty="0">
                <a:solidFill>
                  <a:schemeClr val="tx2"/>
                </a:solidFill>
              </a:rPr>
              <a:t>Code reduction</a:t>
            </a:r>
            <a:r>
              <a:rPr lang="en-GB" sz="2666" b="1" dirty="0">
                <a:solidFill>
                  <a:schemeClr val="tx1"/>
                </a:solidFill>
              </a:rPr>
              <a:t>…</a:t>
            </a:r>
            <a:r>
              <a:rPr lang="en-GB" sz="2666" dirty="0">
                <a:solidFill>
                  <a:schemeClr val="tx1"/>
                </a:solidFill>
              </a:rPr>
              <a:t> </a:t>
            </a:r>
            <a:r>
              <a:rPr lang="en-GB" sz="2132" dirty="0">
                <a:solidFill>
                  <a:schemeClr val="tx1"/>
                </a:solidFill>
              </a:rPr>
              <a:t>… vectors and matrices…higher order functions eat these for breakfast with </a:t>
            </a:r>
            <a:r>
              <a:rPr lang="en-GB" sz="2132" b="1" dirty="0">
                <a:solidFill>
                  <a:schemeClr val="tx1"/>
                </a:solidFill>
              </a:rPr>
              <a:t>minimal fuss, minimal code. Beautiful.</a:t>
            </a:r>
          </a:p>
          <a:p>
            <a:pPr marL="473944" indent="-346994"/>
            <a:endParaRPr lang="en-GB" sz="2132" b="1" dirty="0">
              <a:solidFill>
                <a:srgbClr val="FFFF00"/>
              </a:solidFill>
            </a:endParaRPr>
          </a:p>
          <a:p>
            <a:pPr marL="473944" indent="-346994"/>
            <a:r>
              <a:rPr lang="en-GB" sz="2666" b="1" dirty="0">
                <a:solidFill>
                  <a:schemeClr val="tx2"/>
                </a:solidFill>
              </a:rPr>
              <a:t>Lack of bugs</a:t>
            </a:r>
            <a:r>
              <a:rPr lang="en-GB" sz="2666" b="1" dirty="0">
                <a:solidFill>
                  <a:schemeClr val="tx1"/>
                </a:solidFill>
              </a:rPr>
              <a:t>…</a:t>
            </a:r>
            <a:r>
              <a:rPr lang="en-GB" sz="2132" dirty="0">
                <a:solidFill>
                  <a:schemeClr val="tx1"/>
                </a:solidFill>
              </a:rPr>
              <a:t> Functional programming can feel strange.  .. once the type checker is satisfied </a:t>
            </a:r>
            <a:r>
              <a:rPr lang="en-GB" sz="2132" b="1" dirty="0">
                <a:solidFill>
                  <a:schemeClr val="tx1"/>
                </a:solidFill>
              </a:rPr>
              <a:t>that’s often it, it works</a:t>
            </a:r>
            <a:r>
              <a:rPr lang="en-GB" sz="2132" dirty="0">
                <a:solidFill>
                  <a:schemeClr val="tx1"/>
                </a:solidFill>
              </a:rPr>
              <a:t>. </a:t>
            </a:r>
          </a:p>
          <a:p>
            <a:pPr marL="473944" indent="-346994"/>
            <a:endParaRPr lang="en-GB" sz="2132" dirty="0"/>
          </a:p>
        </p:txBody>
      </p:sp>
      <p:sp>
        <p:nvSpPr>
          <p:cNvPr id="4" name="Rectangular Callout 3"/>
          <p:cNvSpPr/>
          <p:nvPr/>
        </p:nvSpPr>
        <p:spPr bwMode="auto">
          <a:xfrm>
            <a:off x="4170779" y="1990163"/>
            <a:ext cx="2251279"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3220279" y="2931959"/>
            <a:ext cx="2854200" cy="615372"/>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3521737" y="4327748"/>
            <a:ext cx="2251279" cy="615372"/>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9190658" y="4282078"/>
            <a:ext cx="2251279"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a:gradFill>
                  <a:gsLst>
                    <a:gs pos="0">
                      <a:srgbClr val="FFFFFF"/>
                    </a:gs>
                    <a:gs pos="100000">
                      <a:srgbClr val="FFFFFF"/>
                    </a:gs>
                  </a:gsLst>
                  <a:lin ang="5400000" scaled="0"/>
                </a:gradFill>
                <a:latin typeface="+mj-lt"/>
              </a:rPr>
              <a:t>Correctness</a:t>
            </a:r>
            <a:endParaRPr lang="en-GB" sz="3199" b="1" dirty="0">
              <a:gradFill>
                <a:gsLst>
                  <a:gs pos="0">
                    <a:srgbClr val="FFFFFF"/>
                  </a:gs>
                  <a:gs pos="100000">
                    <a:srgbClr val="FFFFFF"/>
                  </a:gs>
                </a:gsLst>
                <a:lin ang="5400000" scaled="0"/>
              </a:gradFill>
              <a:latin typeface="+mj-lt"/>
            </a:endParaRPr>
          </a:p>
        </p:txBody>
      </p:sp>
      <p:sp>
        <p:nvSpPr>
          <p:cNvPr id="8" name="Rectangular Callout 7"/>
          <p:cNvSpPr/>
          <p:nvPr/>
        </p:nvSpPr>
        <p:spPr bwMode="auto">
          <a:xfrm>
            <a:off x="9402960" y="934564"/>
            <a:ext cx="1826675"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9174773" y="2486365"/>
            <a:ext cx="2854200" cy="615372"/>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5190954" y="626909"/>
            <a:ext cx="2854200"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20027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230645"/>
            <a:ext cx="11140629" cy="756810"/>
          </a:xfrm>
        </p:spPr>
        <p:txBody>
          <a:bodyPr/>
          <a:lstStyle/>
          <a:p>
            <a:r>
              <a:rPr lang="en-GB" sz="4000" dirty="0" smtClean="0"/>
              <a:t>Example #1</a:t>
            </a:r>
            <a:r>
              <a:rPr lang="en-GB" dirty="0" smtClean="0"/>
              <a:t> </a:t>
            </a:r>
            <a:r>
              <a:rPr lang="en-GB" sz="3597" dirty="0"/>
              <a:t>(Simon Cousins, Energy Sector)</a:t>
            </a:r>
            <a:endParaRPr lang="en-GB" dirty="0"/>
          </a:p>
        </p:txBody>
      </p:sp>
      <p:sp>
        <p:nvSpPr>
          <p:cNvPr id="4" name="TextBox 3"/>
          <p:cNvSpPr txBox="1"/>
          <p:nvPr/>
        </p:nvSpPr>
        <p:spPr>
          <a:xfrm>
            <a:off x="752667" y="1607439"/>
            <a:ext cx="3888885" cy="2336665"/>
          </a:xfrm>
          <a:prstGeom prst="rect">
            <a:avLst/>
          </a:prstGeom>
          <a:noFill/>
        </p:spPr>
        <p:txBody>
          <a:bodyPr wrap="none" lIns="0" tIns="0" rIns="0" bIns="0" rtlCol="0">
            <a:spAutoFit/>
          </a:bodyPr>
          <a:lstStyle/>
          <a:p>
            <a:pPr algn="ctr"/>
            <a:r>
              <a:rPr lang="en-GB" sz="8790" dirty="0"/>
              <a:t>350,000</a:t>
            </a:r>
            <a:endParaRPr lang="en-GB" sz="10654" dirty="0"/>
          </a:p>
          <a:p>
            <a:pPr algn="ctr"/>
            <a:r>
              <a:rPr lang="en-GB" sz="3197" dirty="0">
                <a:latin typeface="Segoe UI Light" pitchFamily="34" charset="0"/>
              </a:rPr>
              <a:t>lines of C# OO</a:t>
            </a:r>
          </a:p>
          <a:p>
            <a:pPr algn="ctr"/>
            <a:r>
              <a:rPr lang="en-GB" sz="3197" dirty="0">
                <a:latin typeface="Segoe UI Light" pitchFamily="34" charset="0"/>
              </a:rPr>
              <a:t>by offshore team</a:t>
            </a:r>
            <a:endParaRPr lang="en-GB" sz="133" dirty="0">
              <a:latin typeface="Segoe UI Light" pitchFamily="34" charset="0"/>
            </a:endParaRPr>
          </a:p>
        </p:txBody>
      </p:sp>
      <p:sp>
        <p:nvSpPr>
          <p:cNvPr id="5" name="TextBox 4"/>
          <p:cNvSpPr txBox="1"/>
          <p:nvPr/>
        </p:nvSpPr>
        <p:spPr>
          <a:xfrm>
            <a:off x="6968222" y="3525708"/>
            <a:ext cx="3970253" cy="2336665"/>
          </a:xfrm>
          <a:prstGeom prst="rect">
            <a:avLst/>
          </a:prstGeom>
          <a:noFill/>
        </p:spPr>
        <p:txBody>
          <a:bodyPr wrap="none" lIns="0" tIns="0" rIns="0" bIns="0" rtlCol="0">
            <a:spAutoFit/>
          </a:bodyPr>
          <a:lstStyle/>
          <a:p>
            <a:pPr algn="ctr"/>
            <a:r>
              <a:rPr lang="en-GB" sz="8790" dirty="0"/>
              <a:t>30,000</a:t>
            </a:r>
            <a:endParaRPr lang="en-GB" sz="10654" dirty="0"/>
          </a:p>
          <a:p>
            <a:pPr algn="ctr"/>
            <a:r>
              <a:rPr lang="en-GB" sz="3197" dirty="0">
                <a:latin typeface="Segoe UI Light" pitchFamily="34" charset="0"/>
              </a:rPr>
              <a:t>lines of robust F#, with </a:t>
            </a:r>
          </a:p>
          <a:p>
            <a:pPr algn="ctr"/>
            <a:r>
              <a:rPr lang="en-GB" sz="3197" dirty="0">
                <a:latin typeface="Segoe UI Light" pitchFamily="34" charset="0"/>
              </a:rPr>
              <a:t>parallel +more features</a:t>
            </a:r>
            <a:endParaRPr lang="en-GB" sz="133" dirty="0">
              <a:latin typeface="Segoe UI Light" pitchFamily="34" charset="0"/>
            </a:endParaRPr>
          </a:p>
        </p:txBody>
      </p:sp>
      <p:sp>
        <p:nvSpPr>
          <p:cNvPr id="6" name="TextBox 5"/>
          <p:cNvSpPr txBox="1"/>
          <p:nvPr/>
        </p:nvSpPr>
        <p:spPr>
          <a:xfrm>
            <a:off x="218807" y="5862457"/>
            <a:ext cx="4956606" cy="846386"/>
          </a:xfrm>
          <a:prstGeom prst="rect">
            <a:avLst/>
          </a:prstGeom>
          <a:noFill/>
        </p:spPr>
        <p:txBody>
          <a:bodyPr wrap="square" lIns="0" tIns="0" rIns="0" bIns="0" rtlCol="0">
            <a:spAutoFit/>
          </a:bodyPr>
          <a:lstStyle/>
          <a:p>
            <a:r>
              <a:rPr lang="en-GB" sz="1100" dirty="0"/>
              <a:t>An application to evaluate the revenue due from </a:t>
            </a:r>
            <a:r>
              <a:rPr lang="en-GB" sz="1100" dirty="0">
                <a:hlinkClick r:id="rId2"/>
              </a:rPr>
              <a:t>Balancing Services</a:t>
            </a:r>
            <a:r>
              <a:rPr lang="en-GB" sz="1100" dirty="0"/>
              <a:t> contracts in the UK energy industry</a:t>
            </a:r>
          </a:p>
          <a:p>
            <a:endParaRPr lang="en-GB" sz="1100" dirty="0"/>
          </a:p>
          <a:p>
            <a:r>
              <a:rPr lang="en-GB" sz="1100" dirty="0">
                <a:hlinkClick r:id="rId3"/>
              </a:rPr>
              <a:t>http://simontcousins.azurewebsites.net/does-the-language-you-use-make-a-difference-revisited/</a:t>
            </a:r>
            <a:r>
              <a:rPr lang="en-GB" sz="1100" dirty="0"/>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70" y="1288990"/>
            <a:ext cx="7211501" cy="2212771"/>
          </a:xfrm>
          <a:prstGeom prst="rect">
            <a:avLst/>
          </a:prstGeom>
        </p:spPr>
      </p:pic>
    </p:spTree>
    <p:extLst>
      <p:ext uri="{BB962C8B-B14F-4D97-AF65-F5344CB8AC3E}">
        <p14:creationId xmlns:p14="http://schemas.microsoft.com/office/powerpoint/2010/main" val="2078044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230645"/>
            <a:ext cx="11140629" cy="498598"/>
          </a:xfrm>
        </p:spPr>
        <p:txBody>
          <a:bodyPr/>
          <a:lstStyle/>
          <a:p>
            <a:r>
              <a:rPr lang="en-GB" sz="3600" dirty="0"/>
              <a:t>Example #</a:t>
            </a:r>
            <a:r>
              <a:rPr lang="en-GB" sz="3600" dirty="0" smtClean="0"/>
              <a:t>1 </a:t>
            </a:r>
            <a:r>
              <a:rPr lang="en-GB" sz="3597" dirty="0" smtClean="0"/>
              <a:t>(Simon </a:t>
            </a:r>
            <a:r>
              <a:rPr lang="en-GB" sz="3597" dirty="0"/>
              <a:t>Cousins, Energy Sector)</a:t>
            </a:r>
            <a:endParaRPr lang="en-GB" dirty="0"/>
          </a:p>
        </p:txBody>
      </p:sp>
      <p:sp>
        <p:nvSpPr>
          <p:cNvPr id="4" name="TextBox 3"/>
          <p:cNvSpPr txBox="1"/>
          <p:nvPr/>
        </p:nvSpPr>
        <p:spPr>
          <a:xfrm>
            <a:off x="574738" y="1607438"/>
            <a:ext cx="4244752" cy="1844672"/>
          </a:xfrm>
          <a:prstGeom prst="rect">
            <a:avLst/>
          </a:prstGeom>
          <a:noFill/>
        </p:spPr>
        <p:txBody>
          <a:bodyPr wrap="none" lIns="0" tIns="0" rIns="0" bIns="0" rtlCol="0">
            <a:spAutoFit/>
          </a:bodyPr>
          <a:lstStyle/>
          <a:p>
            <a:pPr algn="ctr"/>
            <a:r>
              <a:rPr lang="en-GB" sz="8790" dirty="0"/>
              <a:t>Zero</a:t>
            </a:r>
            <a:endParaRPr lang="en-GB" sz="10654" dirty="0"/>
          </a:p>
          <a:p>
            <a:pPr algn="ctr"/>
            <a:r>
              <a:rPr lang="en-GB" sz="3197" dirty="0">
                <a:latin typeface="Segoe UI Light" pitchFamily="34" charset="0"/>
              </a:rPr>
              <a:t>bugs in deployed system</a:t>
            </a:r>
            <a:endParaRPr lang="en-GB" sz="133" dirty="0">
              <a:latin typeface="Segoe UI Light" pitchFamily="34" charset="0"/>
            </a:endParaRPr>
          </a:p>
        </p:txBody>
      </p:sp>
      <p:sp>
        <p:nvSpPr>
          <p:cNvPr id="5" name="TextBox 4"/>
          <p:cNvSpPr txBox="1"/>
          <p:nvPr/>
        </p:nvSpPr>
        <p:spPr>
          <a:xfrm>
            <a:off x="2899901" y="3994462"/>
            <a:ext cx="9006504" cy="1312667"/>
          </a:xfrm>
          <a:prstGeom prst="rect">
            <a:avLst/>
          </a:prstGeom>
          <a:noFill/>
        </p:spPr>
        <p:txBody>
          <a:bodyPr wrap="none" lIns="0" tIns="0" rIns="0" bIns="0" rtlCol="0">
            <a:spAutoFit/>
          </a:bodyPr>
          <a:lstStyle/>
          <a:p>
            <a:pPr algn="ctr"/>
            <a:r>
              <a:rPr lang="en-GB" sz="4265" dirty="0"/>
              <a:t>“F# is the safe choice for this project, </a:t>
            </a:r>
          </a:p>
          <a:p>
            <a:pPr algn="ctr"/>
            <a:r>
              <a:rPr lang="en-GB" sz="4265" dirty="0"/>
              <a:t>any other choice is too risky”</a:t>
            </a:r>
            <a:endParaRPr lang="en-GB" sz="5331" dirty="0"/>
          </a:p>
        </p:txBody>
      </p:sp>
      <p:sp>
        <p:nvSpPr>
          <p:cNvPr id="6" name="TextBox 5"/>
          <p:cNvSpPr txBox="1"/>
          <p:nvPr/>
        </p:nvSpPr>
        <p:spPr>
          <a:xfrm>
            <a:off x="218807" y="5862457"/>
            <a:ext cx="4956606" cy="846386"/>
          </a:xfrm>
          <a:prstGeom prst="rect">
            <a:avLst/>
          </a:prstGeom>
          <a:noFill/>
        </p:spPr>
        <p:txBody>
          <a:bodyPr wrap="square" lIns="0" tIns="0" rIns="0" bIns="0" rtlCol="0">
            <a:spAutoFit/>
          </a:bodyPr>
          <a:lstStyle/>
          <a:p>
            <a:r>
              <a:rPr lang="en-GB" sz="1100" dirty="0"/>
              <a:t>An application to evaluate the revenue due from </a:t>
            </a:r>
            <a:r>
              <a:rPr lang="en-GB" sz="1100" dirty="0">
                <a:hlinkClick r:id="rId2"/>
              </a:rPr>
              <a:t>Balancing Services</a:t>
            </a:r>
            <a:r>
              <a:rPr lang="en-GB" sz="1100" dirty="0"/>
              <a:t> contracts in the UK energy industry</a:t>
            </a:r>
          </a:p>
          <a:p>
            <a:endParaRPr lang="en-GB" sz="1100" dirty="0"/>
          </a:p>
          <a:p>
            <a:r>
              <a:rPr lang="en-GB" sz="1100" dirty="0">
                <a:hlinkClick r:id="rId3"/>
              </a:rPr>
              <a:t>http://simontcousins.azurewebsites.net/does-the-language-you-use-make-a-difference-revisited/</a:t>
            </a:r>
            <a:r>
              <a:rPr lang="en-GB" sz="1100" dirty="0"/>
              <a:t> </a:t>
            </a:r>
          </a:p>
        </p:txBody>
      </p:sp>
    </p:spTree>
    <p:extLst>
      <p:ext uri="{BB962C8B-B14F-4D97-AF65-F5344CB8AC3E}">
        <p14:creationId xmlns:p14="http://schemas.microsoft.com/office/powerpoint/2010/main" val="183391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448" y="1452818"/>
            <a:ext cx="7213583" cy="3560970"/>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385675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5" y="228653"/>
            <a:ext cx="6516009" cy="6306430"/>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92249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30644"/>
            <a:ext cx="10938892" cy="664797"/>
          </a:xfrm>
        </p:spPr>
        <p:txBody>
          <a:bodyPr/>
          <a:lstStyle/>
          <a:p>
            <a:r>
              <a:rPr lang="en-GB" sz="4800" dirty="0" smtClean="0"/>
              <a:t>Example #2: F# for Cloud Social Gaming </a:t>
            </a:r>
            <a:endParaRPr lang="en-GB" sz="4800" dirty="0"/>
          </a:p>
        </p:txBody>
      </p:sp>
      <p:sp>
        <p:nvSpPr>
          <p:cNvPr id="6" name="Content Placeholder 3"/>
          <p:cNvSpPr>
            <a:spLocks noGrp="1"/>
          </p:cNvSpPr>
          <p:nvPr>
            <p:ph idx="4294967295"/>
          </p:nvPr>
        </p:nvSpPr>
        <p:spPr>
          <a:xfrm>
            <a:off x="519045" y="1449371"/>
            <a:ext cx="11147561" cy="5242465"/>
          </a:xfrm>
          <a:prstGeom prst="rect">
            <a:avLst/>
          </a:prstGeom>
        </p:spPr>
        <p:txBody>
          <a:bodyPr>
            <a:normAutofit/>
          </a:bodyPr>
          <a:lstStyle/>
          <a:p>
            <a:r>
              <a:rPr lang="en-GB" sz="2666" dirty="0"/>
              <a:t>F#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666" b="1" dirty="0"/>
              <a:t>700,000 unique players</a:t>
            </a:r>
            <a:r>
              <a:rPr lang="en-GB" sz="2666" dirty="0"/>
              <a:t> and </a:t>
            </a:r>
            <a:r>
              <a:rPr lang="en-GB" sz="2666" b="1" dirty="0">
                <a:solidFill>
                  <a:schemeClr val="tx2"/>
                </a:solidFill>
              </a:rPr>
              <a:t>150,000,000 requests</a:t>
            </a:r>
            <a:r>
              <a:rPr lang="en-GB" sz="2666" dirty="0">
                <a:solidFill>
                  <a:schemeClr val="tx2"/>
                </a:solidFill>
              </a:rPr>
              <a:t> </a:t>
            </a:r>
            <a:r>
              <a:rPr lang="en-GB" sz="2666" b="1" dirty="0">
                <a:solidFill>
                  <a:schemeClr val="tx2"/>
                </a:solidFill>
              </a:rPr>
              <a:t>per day </a:t>
            </a:r>
            <a:r>
              <a:rPr lang="en-GB" sz="2666" dirty="0"/>
              <a:t>at peaks of </a:t>
            </a:r>
            <a:r>
              <a:rPr lang="en-GB" sz="2666" b="1" dirty="0">
                <a:solidFill>
                  <a:schemeClr val="tx2"/>
                </a:solidFill>
              </a:rPr>
              <a:t>several thousand requests per second</a:t>
            </a:r>
            <a:r>
              <a:rPr lang="en-GB" sz="2666" dirty="0"/>
              <a:t>. </a:t>
            </a:r>
          </a:p>
          <a:p>
            <a:endParaRPr lang="en-GB" sz="2666" dirty="0"/>
          </a:p>
          <a:p>
            <a:r>
              <a:rPr lang="en-GB" sz="2666" dirty="0"/>
              <a:t>The F# solution offers us an </a:t>
            </a:r>
            <a:r>
              <a:rPr lang="en-GB" sz="2666" dirty="0">
                <a:solidFill>
                  <a:schemeClr val="tx2"/>
                </a:solidFill>
              </a:rPr>
              <a:t>order of magnitude increase in productivity </a:t>
            </a:r>
            <a:r>
              <a:rPr lang="en-GB" sz="2666" dirty="0"/>
              <a:t>and allows one developer to perform the work that are performed by a team of dedicated developers on an existing Java-based solution, and is critical in supporting our agile approach and </a:t>
            </a:r>
            <a:r>
              <a:rPr lang="en-GB" sz="2666" dirty="0">
                <a:solidFill>
                  <a:schemeClr val="tx2"/>
                </a:solidFill>
              </a:rPr>
              <a:t>bi-weekly release cycles</a:t>
            </a:r>
            <a:r>
              <a:rPr lang="en-GB" sz="2666" dirty="0"/>
              <a:t>.</a:t>
            </a:r>
          </a:p>
          <a:p>
            <a:endParaRPr lang="en-GB" sz="2666" dirty="0">
              <a:solidFill>
                <a:schemeClr val="bg2">
                  <a:lumMod val="10000"/>
                </a:schemeClr>
              </a:solidFill>
            </a:endParaRPr>
          </a:p>
          <a:p>
            <a:pPr algn="r"/>
            <a:r>
              <a:rPr lang="en-GB" sz="2666" dirty="0"/>
              <a:t>Yan Cui, Lead Server Engineer</a:t>
            </a:r>
            <a:endParaRPr lang="en-GB" sz="2666" dirty="0">
              <a:solidFill>
                <a:schemeClr val="bg2">
                  <a:lumMod val="10000"/>
                </a:schemeClr>
              </a:solidFill>
            </a:endParaRPr>
          </a:p>
        </p:txBody>
      </p:sp>
      <p:sp>
        <p:nvSpPr>
          <p:cNvPr id="3" name="Rectangle 2"/>
          <p:cNvSpPr/>
          <p:nvPr/>
        </p:nvSpPr>
        <p:spPr>
          <a:xfrm>
            <a:off x="9074750" y="6430397"/>
            <a:ext cx="2884762" cy="411134"/>
          </a:xfrm>
          <a:prstGeom prst="rect">
            <a:avLst/>
          </a:prstGeom>
        </p:spPr>
        <p:txBody>
          <a:bodyPr wrap="none" lIns="102361" tIns="51179" rIns="102361" bIns="51179">
            <a:spAutoFit/>
          </a:bodyPr>
          <a:lstStyle/>
          <a:p>
            <a:pPr marL="236865" indent="-236865"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9105312" y="4581440"/>
            <a:ext cx="2854200" cy="615372"/>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8992780" y="1436742"/>
            <a:ext cx="1826675" cy="615372"/>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154276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0"/>
            <a:ext cx="11171635" cy="1514612"/>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78194151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700" b="1" dirty="0"/>
          </a:p>
        </p:txBody>
      </p:sp>
      <p:sp>
        <p:nvSpPr>
          <p:cNvPr id="4" name="Text Placeholder 3"/>
          <p:cNvSpPr>
            <a:spLocks noGrp="1"/>
          </p:cNvSpPr>
          <p:nvPr>
            <p:ph type="body" idx="1"/>
          </p:nvPr>
        </p:nvSpPr>
        <p:spPr>
          <a:xfrm>
            <a:off x="519047" y="1448146"/>
            <a:ext cx="11147560" cy="1725087"/>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843370" y="1503911"/>
            <a:ext cx="10727308" cy="1428413"/>
          </a:xfrm>
          <a:prstGeom prst="rect">
            <a:avLst/>
          </a:prstGeom>
        </p:spPr>
        <p:txBody>
          <a:bodyPr vert="horz" wrap="square" lIns="0" tIns="0" rIns="0" bIns="0" rtlCol="0" anchor="ctr">
            <a:normAutofit/>
          </a:bodyPr>
          <a:lstStyle/>
          <a:p>
            <a:pPr marL="557686" indent="-557686"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3"/>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r>
              <a:rPr lang="en-GB" sz="4800" dirty="0">
                <a:solidFill>
                  <a:schemeClr val="accent4">
                    <a:lumMod val="50000"/>
                  </a:schemeClr>
                </a:solidFill>
                <a:latin typeface="Segoe Light" pitchFamily="34" charset="0"/>
              </a:rPr>
              <a:t>F# runs on many platforms</a:t>
            </a:r>
          </a:p>
        </p:txBody>
      </p:sp>
      <p:sp>
        <p:nvSpPr>
          <p:cNvPr id="8" name="Right Arrow 7"/>
          <p:cNvSpPr/>
          <p:nvPr/>
        </p:nvSpPr>
        <p:spPr bwMode="auto">
          <a:xfrm>
            <a:off x="4572000" y="3785857"/>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4" y="3838070"/>
            <a:ext cx="4179028" cy="61555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4"/>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2"/>
            <a:ext cx="10727308" cy="1428413"/>
          </a:xfrm>
          <a:prstGeom prst="rect">
            <a:avLst/>
          </a:prstGeom>
        </p:spPr>
        <p:txBody>
          <a:bodyPr vert="horz" wrap="square" lIns="0" tIns="0" rIns="0" bIns="0" rtlCol="0" anchor="ctr">
            <a:normAutofit/>
          </a:bodyPr>
          <a:lstStyle/>
          <a:p>
            <a:pPr marL="557686" indent="-557686"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3"/>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r>
              <a:rPr lang="en-GB" sz="4800" dirty="0">
                <a:solidFill>
                  <a:schemeClr val="accent4">
                    <a:lumMod val="50000"/>
                  </a:schemeClr>
                </a:solidFill>
                <a:latin typeface="Segoe Light" pitchFamily="34" charset="0"/>
              </a:rPr>
              <a:t>“F# has many contributors”</a:t>
            </a:r>
          </a:p>
        </p:txBody>
      </p:sp>
      <p:sp>
        <p:nvSpPr>
          <p:cNvPr id="8" name="Right Arrow 7"/>
          <p:cNvSpPr/>
          <p:nvPr/>
        </p:nvSpPr>
        <p:spPr bwMode="auto">
          <a:xfrm>
            <a:off x="4572000" y="3785857"/>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55" y="3838063"/>
            <a:ext cx="2302874" cy="1231106"/>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“Microsoft </a:t>
            </a:r>
          </a:p>
          <a:p>
            <a:pPr algn="ctr"/>
            <a:r>
              <a:rPr lang="en-GB" sz="40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4"/>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2"/>
            <a:ext cx="10727308" cy="1428413"/>
          </a:xfrm>
          <a:prstGeom prst="rect">
            <a:avLst/>
          </a:prstGeom>
        </p:spPr>
        <p:txBody>
          <a:bodyPr vert="horz" wrap="square" lIns="0" tIns="0" rIns="0" bIns="0" rtlCol="0" anchor="ctr">
            <a:normAutofit/>
          </a:bodyPr>
          <a:lstStyle/>
          <a:p>
            <a:pPr marL="557686" indent="-557686"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3"/>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355"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7"/>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74637" y="3785850"/>
            <a:ext cx="4229299" cy="1677382"/>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One perspective</a:t>
            </a:r>
          </a:p>
          <a:p>
            <a:pPr algn="ctr"/>
            <a:r>
              <a:rPr lang="en-GB" sz="4000" dirty="0">
                <a:gradFill>
                  <a:gsLst>
                    <a:gs pos="0">
                      <a:schemeClr val="tx1"/>
                    </a:gs>
                    <a:gs pos="86000">
                      <a:schemeClr val="tx1"/>
                    </a:gs>
                  </a:gsLst>
                  <a:lin ang="5400000" scaled="0"/>
                </a:gradFill>
                <a:latin typeface="Segoe Light" pitchFamily="34" charset="0"/>
              </a:rPr>
              <a:t>(Microsoft’s)</a:t>
            </a:r>
          </a:p>
          <a:p>
            <a:pPr algn="ctr"/>
            <a:r>
              <a:rPr lang="en-GB" sz="29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39" y="1322979"/>
            <a:ext cx="9843182" cy="4974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59989" y="1775119"/>
          <a:ext cx="5470470" cy="329566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670710" y="5556729"/>
            <a:ext cx="39754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2012</a:t>
            </a:r>
          </a:p>
        </p:txBody>
      </p:sp>
      <p:sp>
        <p:nvSpPr>
          <p:cNvPr id="7" name="TextBox 6"/>
          <p:cNvSpPr txBox="1"/>
          <p:nvPr/>
        </p:nvSpPr>
        <p:spPr>
          <a:xfrm>
            <a:off x="11370614" y="5556730"/>
            <a:ext cx="39754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2013</a:t>
            </a:r>
          </a:p>
        </p:txBody>
      </p:sp>
      <p:sp>
        <p:nvSpPr>
          <p:cNvPr id="8" name="TextBox 7"/>
          <p:cNvSpPr txBox="1"/>
          <p:nvPr/>
        </p:nvSpPr>
        <p:spPr>
          <a:xfrm>
            <a:off x="10644321" y="5925183"/>
            <a:ext cx="447238"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6,432</a:t>
            </a:r>
          </a:p>
        </p:txBody>
      </p:sp>
      <p:sp>
        <p:nvSpPr>
          <p:cNvPr id="9" name="TextBox 8"/>
          <p:cNvSpPr txBox="1"/>
          <p:nvPr/>
        </p:nvSpPr>
        <p:spPr>
          <a:xfrm>
            <a:off x="11353219" y="5925183"/>
            <a:ext cx="54662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10,537</a:t>
            </a:r>
          </a:p>
        </p:txBody>
      </p:sp>
    </p:spTree>
    <p:extLst>
      <p:ext uri="{BB962C8B-B14F-4D97-AF65-F5344CB8AC3E}">
        <p14:creationId xmlns:p14="http://schemas.microsoft.com/office/powerpoint/2010/main" val="37411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1" y="2328605"/>
            <a:ext cx="11164686" cy="4014561"/>
          </a:xfrm>
        </p:spPr>
        <p:txBody>
          <a:bodyPr/>
          <a:lstStyle/>
          <a:p>
            <a:r>
              <a:rPr lang="en-GB" dirty="0" smtClean="0"/>
              <a:t>F# for </a:t>
            </a:r>
            <a:r>
              <a:rPr lang="en-GB" dirty="0" smtClean="0"/>
              <a:t>Android, iOS, Linux</a:t>
            </a:r>
            <a:r>
              <a:rPr lang="en-GB" dirty="0" smtClean="0"/>
              <a:t>, Mac</a:t>
            </a:r>
            <a:br>
              <a:rPr lang="en-GB" dirty="0" smtClean="0"/>
            </a:br>
            <a:r>
              <a:rPr lang="en-GB" dirty="0"/>
              <a:t/>
            </a:r>
            <a:br>
              <a:rPr lang="en-GB" dirty="0"/>
            </a:br>
            <a:r>
              <a:rPr lang="en-GB" sz="3597" dirty="0">
                <a:hlinkClick r:id="rId2"/>
              </a:rPr>
              <a:t>fsharp.org/use/android</a:t>
            </a:r>
            <a:r>
              <a:rPr lang="en-GB" sz="3597" dirty="0"/>
              <a:t/>
            </a:r>
            <a:br>
              <a:rPr lang="en-GB" sz="3597" dirty="0"/>
            </a:br>
            <a:r>
              <a:rPr lang="en-GB" sz="3597" dirty="0">
                <a:hlinkClick r:id="rId3"/>
              </a:rPr>
              <a:t>fsharp.org/use/</a:t>
            </a:r>
            <a:r>
              <a:rPr lang="en-GB" sz="3597" dirty="0" err="1">
                <a:hlinkClick r:id="rId3"/>
              </a:rPr>
              <a:t>ios</a:t>
            </a:r>
            <a:r>
              <a:rPr lang="en-GB" sz="3597" dirty="0">
                <a:hlinkClick r:id="rId3"/>
              </a:rPr>
              <a:t> </a:t>
            </a:r>
            <a:r>
              <a:rPr lang="en-GB" sz="3597" dirty="0" smtClean="0"/>
              <a:t/>
            </a:r>
            <a:br>
              <a:rPr lang="en-GB" sz="3597" dirty="0" smtClean="0"/>
            </a:br>
            <a:r>
              <a:rPr lang="en-GB" sz="3597" dirty="0" smtClean="0">
                <a:hlinkClick r:id="rId4"/>
              </a:rPr>
              <a:t>fsharp.org/use/</a:t>
            </a:r>
            <a:r>
              <a:rPr lang="en-GB" sz="3597" dirty="0" err="1" smtClean="0">
                <a:hlinkClick r:id="rId4"/>
              </a:rPr>
              <a:t>linux</a:t>
            </a:r>
            <a:r>
              <a:rPr lang="en-GB" sz="3597" dirty="0" smtClean="0"/>
              <a:t/>
            </a:r>
            <a:br>
              <a:rPr lang="en-GB" sz="3597" dirty="0" smtClean="0"/>
            </a:br>
            <a:r>
              <a:rPr lang="en-GB" sz="3597" dirty="0" smtClean="0">
                <a:hlinkClick r:id="rId5"/>
              </a:rPr>
              <a:t>fsharp.org/use/mac</a:t>
            </a:r>
            <a:r>
              <a:rPr lang="en-GB" sz="3597" dirty="0" smtClean="0"/>
              <a:t/>
            </a:r>
            <a:br>
              <a:rPr lang="en-GB" sz="3597" dirty="0" smtClean="0"/>
            </a:br>
            <a:r>
              <a:rPr lang="en-GB" sz="3597" dirty="0" smtClean="0"/>
              <a:t>  </a:t>
            </a:r>
            <a:endParaRPr lang="en-GB" dirty="0"/>
          </a:p>
        </p:txBody>
      </p:sp>
    </p:spTree>
    <p:extLst>
      <p:ext uri="{BB962C8B-B14F-4D97-AF65-F5344CB8AC3E}">
        <p14:creationId xmlns:p14="http://schemas.microsoft.com/office/powerpoint/2010/main" val="355986962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pPr algn="ctr"/>
            <a:r>
              <a:rPr lang="en-GB" sz="4800" dirty="0" smtClean="0"/>
              <a:t>Microsoft </a:t>
            </a:r>
            <a:r>
              <a:rPr lang="en-GB" sz="4800" dirty="0" smtClean="0"/>
              <a:t>recommend </a:t>
            </a:r>
            <a:br>
              <a:rPr lang="en-GB" sz="4800" dirty="0" smtClean="0"/>
            </a:br>
            <a:r>
              <a:rPr lang="en-GB" sz="4800" dirty="0" smtClean="0"/>
              <a:t>F# and the Visual F# tools</a:t>
            </a:r>
            <a:br>
              <a:rPr lang="en-GB" sz="4800" dirty="0" smtClean="0"/>
            </a:br>
            <a:r>
              <a:rPr lang="en-GB" sz="4800" dirty="0" smtClean="0"/>
              <a:t>for your functional-first programming </a:t>
            </a:r>
            <a:r>
              <a:rPr lang="en-GB" sz="4800" dirty="0" smtClean="0"/>
              <a:t>needs</a:t>
            </a:r>
            <a:br>
              <a:rPr lang="en-GB" sz="4800" dirty="0" smtClean="0"/>
            </a:br>
            <a:r>
              <a:rPr lang="en-GB" sz="4800" dirty="0"/>
              <a:t/>
            </a:r>
            <a:br>
              <a:rPr lang="en-GB" sz="4800" dirty="0"/>
            </a:br>
            <a:r>
              <a:rPr lang="en-GB" sz="4800" dirty="0" smtClean="0"/>
              <a:t>….on all platforms…</a:t>
            </a:r>
            <a:endParaRPr lang="en-GB" sz="4800" dirty="0"/>
          </a:p>
        </p:txBody>
      </p:sp>
    </p:spTree>
    <p:extLst>
      <p:ext uri="{BB962C8B-B14F-4D97-AF65-F5344CB8AC3E}">
        <p14:creationId xmlns:p14="http://schemas.microsoft.com/office/powerpoint/2010/main" val="103100945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Exosystem</a:t>
            </a:r>
            <a:r>
              <a:rPr lang="en-GB" dirty="0" smtClean="0"/>
              <a:t>: Cloud Programming</a:t>
            </a:r>
            <a:endParaRPr lang="en-GB" dirty="0"/>
          </a:p>
        </p:txBody>
      </p:sp>
    </p:spTree>
    <p:extLst>
      <p:ext uri="{BB962C8B-B14F-4D97-AF65-F5344CB8AC3E}">
        <p14:creationId xmlns:p14="http://schemas.microsoft.com/office/powerpoint/2010/main" val="368371596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a:hlinkClick r:id="rId2"/>
              </a:rPr>
              <a:t>http://aws.amazon.com/tools</a:t>
            </a:r>
            <a:r>
              <a:rPr lang="en-GB" sz="3600" dirty="0"/>
              <a:t> </a:t>
            </a:r>
            <a:br>
              <a:rPr lang="en-GB" sz="3600" dirty="0"/>
            </a:br>
            <a:r>
              <a:rPr lang="en-GB" sz="3600" dirty="0"/>
              <a:t/>
            </a:r>
            <a:br>
              <a:rPr lang="en-GB" sz="3600" dirty="0"/>
            </a:br>
            <a:r>
              <a:rPr lang="en-GB" sz="3600" dirty="0">
                <a:hlinkClick r:id="rId3"/>
              </a:rPr>
              <a:t>https://github.com/aws</a:t>
            </a:r>
            <a:r>
              <a:rPr lang="en-GB" sz="3600" dirty="0"/>
              <a:t> (Apache 2.0)</a:t>
            </a:r>
            <a:endParaRPr lang="en-GB" sz="4800"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487606" y="1351134"/>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67"/>
            <a:ext cx="11147562" cy="2853088"/>
          </a:xfrm>
        </p:spPr>
        <p:txBody>
          <a:bodyPr/>
          <a:lstStyle/>
          <a:p>
            <a:r>
              <a:rPr lang="en-GB" dirty="0" smtClean="0"/>
              <a:t>Azure .NET SDKs</a:t>
            </a:r>
            <a:br>
              <a:rPr lang="en-GB" dirty="0" smtClean="0"/>
            </a:br>
            <a:r>
              <a:rPr lang="en-GB" dirty="0"/>
              <a:t/>
            </a:r>
            <a:br>
              <a:rPr lang="en-GB" dirty="0"/>
            </a:br>
            <a:r>
              <a:rPr lang="en-GB" sz="3200" dirty="0">
                <a:hlinkClick r:id="rId2"/>
              </a:rPr>
              <a:t>http://www.windowsazure.com</a:t>
            </a:r>
            <a:r>
              <a:rPr lang="en-GB" sz="3200" dirty="0"/>
              <a:t> </a:t>
            </a:r>
            <a:br>
              <a:rPr lang="en-GB" sz="3200" dirty="0"/>
            </a:br>
            <a:r>
              <a:rPr lang="en-GB" sz="3200" dirty="0"/>
              <a:t/>
            </a:r>
            <a:br>
              <a:rPr lang="en-GB" sz="3200" dirty="0"/>
            </a:br>
            <a:r>
              <a:rPr lang="en-GB" sz="3200" dirty="0">
                <a:hlinkClick r:id="rId3"/>
              </a:rPr>
              <a:t>https://github.com/WindowsAzure/</a:t>
            </a:r>
            <a:r>
              <a:rPr lang="en-GB" sz="3200" dirty="0"/>
              <a:t>  (Apache 2.0)</a:t>
            </a:r>
            <a:endParaRPr lang="en-GB"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50" y="1255594"/>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GB" dirty="0" smtClean="0"/>
              <a:t>The Main Topic</a:t>
            </a:r>
            <a:endParaRPr lang="en-GB"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0090"/>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2358314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582067501"/>
              </p:ext>
            </p:extLst>
          </p:nvPr>
        </p:nvGraphicFramePr>
        <p:xfrm>
          <a:off x="325362" y="1232698"/>
          <a:ext cx="11215583" cy="4212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624174" y="230644"/>
            <a:ext cx="10938892" cy="756835"/>
          </a:xfrm>
        </p:spPr>
        <p:txBody>
          <a:bodyPr/>
          <a:lstStyle/>
          <a:p>
            <a:r>
              <a:rPr lang="en-GB" dirty="0" smtClean="0"/>
              <a:t>You can easily find out more about…</a:t>
            </a:r>
            <a:endParaRPr lang="en-GB" dirty="0"/>
          </a:p>
        </p:txBody>
      </p:sp>
      <p:sp>
        <p:nvSpPr>
          <p:cNvPr id="4" name="Cube 3"/>
          <p:cNvSpPr/>
          <p:nvPr/>
        </p:nvSpPr>
        <p:spPr bwMode="auto">
          <a:xfrm>
            <a:off x="720157" y="5707977"/>
            <a:ext cx="10931583" cy="8032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67" tIns="60934" rIns="121867" bIns="60934" numCol="1" rtlCol="0" anchor="ctr" anchorCtr="0" compatLnSpc="1">
            <a:prstTxWarp prst="textNoShape">
              <a:avLst/>
            </a:prstTxWarp>
          </a:bodyPr>
          <a:lstStyle/>
          <a:p>
            <a:pPr algn="ctr" defTabSz="1218311" fontAlgn="base">
              <a:spcBef>
                <a:spcPct val="0"/>
              </a:spcBef>
              <a:spcAft>
                <a:spcPct val="0"/>
              </a:spcAft>
            </a:pPr>
            <a:r>
              <a:rPr lang="en-GB" sz="4265"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43667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31345"/>
            <a:ext cx="11916530" cy="62118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30645"/>
            <a:ext cx="11147561" cy="609141"/>
          </a:xfrm>
        </p:spPr>
        <p:txBody>
          <a:bodyPr/>
          <a:lstStyle/>
          <a:p>
            <a:r>
              <a:rPr lang="en-US" sz="4398" dirty="0"/>
              <a:t>Data is like water…</a:t>
            </a:r>
          </a:p>
        </p:txBody>
      </p:sp>
    </p:spTree>
    <p:extLst>
      <p:ext uri="{BB962C8B-B14F-4D97-AF65-F5344CB8AC3E}">
        <p14:creationId xmlns:p14="http://schemas.microsoft.com/office/powerpoint/2010/main" val="317897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30645"/>
            <a:ext cx="11147561" cy="609141"/>
          </a:xfrm>
        </p:spPr>
        <p:txBody>
          <a:bodyPr/>
          <a:lstStyle/>
          <a:p>
            <a:r>
              <a:rPr lang="en-US" sz="4398" dirty="0"/>
              <a:t>Data is like water…</a:t>
            </a:r>
          </a:p>
        </p:txBody>
      </p:sp>
      <p:sp>
        <p:nvSpPr>
          <p:cNvPr id="2" name="Text Placeholder 1"/>
          <p:cNvSpPr>
            <a:spLocks noGrp="1"/>
          </p:cNvSpPr>
          <p:nvPr>
            <p:ph type="body" sz="quarter" idx="10"/>
          </p:nvPr>
        </p:nvSpPr>
        <p:spPr>
          <a:xfrm>
            <a:off x="1039677" y="1449368"/>
            <a:ext cx="11147561" cy="3692421"/>
          </a:xfrm>
        </p:spPr>
        <p:txBody>
          <a:bodyPr/>
          <a:lstStyle/>
          <a:p>
            <a:pPr marL="574522" indent="-571347">
              <a:buFont typeface="Arial" pitchFamily="34" charset="0"/>
              <a:buChar char="•"/>
            </a:pPr>
            <a:r>
              <a:rPr lang="en-US" sz="3199" dirty="0"/>
              <a:t>Everyone needs it. Everyone knows where to get it.</a:t>
            </a:r>
          </a:p>
          <a:p>
            <a:pPr marL="574522" indent="-571347">
              <a:buFont typeface="Arial" pitchFamily="34" charset="0"/>
              <a:buChar char="•"/>
            </a:pPr>
            <a:r>
              <a:rPr lang="en-US" sz="3199" dirty="0"/>
              <a:t>Nobody is sure where it really came from, or goes to.</a:t>
            </a:r>
          </a:p>
          <a:p>
            <a:pPr marL="574522" indent="-571347">
              <a:buFont typeface="Arial" pitchFamily="34" charset="0"/>
              <a:buChar char="•"/>
            </a:pPr>
            <a:r>
              <a:rPr lang="en-US" sz="3199" dirty="0"/>
              <a:t>…really knows its true cost, or true value.</a:t>
            </a:r>
          </a:p>
          <a:p>
            <a:pPr marL="574522" indent="-571347">
              <a:buFont typeface="Arial" pitchFamily="34" charset="0"/>
              <a:buChar char="•"/>
            </a:pPr>
            <a:r>
              <a:rPr lang="en-US" sz="3199" dirty="0"/>
              <a:t>…likes to pay for it, or to share it.</a:t>
            </a:r>
          </a:p>
          <a:p>
            <a:pPr marL="574522" indent="-571347">
              <a:buFont typeface="Arial" pitchFamily="34" charset="0"/>
              <a:buChar char="•"/>
            </a:pPr>
            <a:r>
              <a:rPr lang="en-US" sz="3199" dirty="0"/>
              <a:t>…knows how much is wasted.</a:t>
            </a:r>
          </a:p>
          <a:p>
            <a:pPr marL="574522" indent="-571347">
              <a:buFont typeface="Arial" pitchFamily="34" charset="0"/>
              <a:buChar char="•"/>
            </a:pPr>
            <a:r>
              <a:rPr lang="en-US" sz="3199" dirty="0"/>
              <a:t>You might get washed away by it.</a:t>
            </a:r>
          </a:p>
          <a:p>
            <a:pPr marL="574522" indent="-571347">
              <a:buFont typeface="Arial" pitchFamily="34" charset="0"/>
              <a:buChar char="•"/>
            </a:pPr>
            <a:r>
              <a:rPr lang="en-US" sz="3199" dirty="0"/>
              <a:t>You only find out it was bad after you have drunk it.</a:t>
            </a:r>
          </a:p>
        </p:txBody>
      </p:sp>
    </p:spTree>
    <p:extLst>
      <p:ext uri="{BB962C8B-B14F-4D97-AF65-F5344CB8AC3E}">
        <p14:creationId xmlns:p14="http://schemas.microsoft.com/office/powerpoint/2010/main" val="191550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a:t>
            </a:r>
            <a:r>
              <a:rPr lang="en-GB" dirty="0"/>
              <a:t>2</a:t>
            </a:r>
            <a:r>
              <a:rPr lang="en-GB" dirty="0" smtClean="0">
                <a:latin typeface="Segoe Light" charset="0"/>
              </a:rPr>
              <a:t/>
            </a:r>
            <a:br>
              <a:rPr lang="en-GB" dirty="0" smtClean="0">
                <a:latin typeface="Segoe Light" charset="0"/>
              </a:rPr>
            </a:br>
            <a:r>
              <a:rPr lang="en-GB" dirty="0" smtClean="0">
                <a:latin typeface="Segoe Light" charset="0"/>
              </a:rPr>
              <a:t>Our </a:t>
            </a:r>
            <a:r>
              <a:rPr lang="en-GB" dirty="0" smtClean="0"/>
              <a:t>programming </a:t>
            </a:r>
            <a:r>
              <a:rPr lang="en-GB" dirty="0" smtClean="0">
                <a:latin typeface="Segoe Light" charset="0"/>
              </a:rPr>
              <a:t>languages are </a:t>
            </a:r>
            <a:r>
              <a:rPr lang="en-GB" b="1" dirty="0" smtClean="0">
                <a:latin typeface="Segoe Light" charset="0"/>
              </a:rPr>
              <a:t>information-sparse</a:t>
            </a:r>
            <a:endParaRPr lang="en-GB" b="1"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30644"/>
            <a:ext cx="11147561" cy="609141"/>
          </a:xfrm>
        </p:spPr>
        <p:txBody>
          <a:bodyPr/>
          <a:lstStyle/>
          <a:p>
            <a:r>
              <a:rPr lang="en-US" sz="4398"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8090"/>
            <a:ext cx="7485907" cy="561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16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8" y="1675869"/>
            <a:ext cx="11171634" cy="3101234"/>
          </a:xfrm>
        </p:spPr>
        <p:txBody>
          <a:bodyPr/>
          <a:lstStyle/>
          <a:p>
            <a:r>
              <a:rPr lang="en-GB" sz="4798" dirty="0"/>
              <a:t>The Problem</a:t>
            </a:r>
            <a:br>
              <a:rPr lang="en-GB" sz="4798" dirty="0"/>
            </a:br>
            <a:r>
              <a:rPr lang="en-GB" sz="4798" dirty="0"/>
              <a:t/>
            </a:r>
            <a:br>
              <a:rPr lang="en-GB" sz="4798" dirty="0"/>
            </a:br>
            <a:r>
              <a:rPr lang="en-GB" sz="4798" dirty="0"/>
              <a:t>Our programming tools are </a:t>
            </a:r>
            <a:r>
              <a:rPr lang="en-GB" sz="4798" b="1" dirty="0">
                <a:solidFill>
                  <a:schemeClr val="accent1"/>
                </a:solidFill>
              </a:rPr>
              <a:t>data-sparse</a:t>
            </a:r>
            <a:br>
              <a:rPr lang="en-GB" sz="4798" b="1" dirty="0">
                <a:solidFill>
                  <a:schemeClr val="accent1"/>
                </a:solidFill>
              </a:rPr>
            </a:br>
            <a:r>
              <a:rPr lang="en-GB" sz="2666" dirty="0"/>
              <a:t/>
            </a:r>
            <a:br>
              <a:rPr lang="en-GB" sz="2666" dirty="0"/>
            </a:br>
            <a:r>
              <a:rPr lang="en-GB" sz="2666" dirty="0"/>
              <a:t/>
            </a:r>
            <a:br>
              <a:rPr lang="en-GB" sz="2666" dirty="0"/>
            </a:br>
            <a:r>
              <a:rPr lang="en-GB" sz="2666" dirty="0"/>
              <a:t>getting data </a:t>
            </a:r>
            <a:r>
              <a:rPr lang="en-GB" sz="2666" b="1" dirty="0"/>
              <a:t>into</a:t>
            </a:r>
            <a:r>
              <a:rPr lang="en-GB" sz="2666" dirty="0"/>
              <a:t> a programming language is tiresome, error prone and boring</a:t>
            </a:r>
            <a:endParaRPr lang="en-GB" sz="3199" b="1" dirty="0">
              <a:solidFill>
                <a:schemeClr val="accent1"/>
              </a:solidFill>
            </a:endParaRPr>
          </a:p>
        </p:txBody>
      </p:sp>
    </p:spTree>
    <p:extLst>
      <p:ext uri="{BB962C8B-B14F-4D97-AF65-F5344CB8AC3E}">
        <p14:creationId xmlns:p14="http://schemas.microsoft.com/office/powerpoint/2010/main" val="51127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694"/>
            <a:ext cx="11171634" cy="2838982"/>
          </a:xfrm>
        </p:spPr>
        <p:txBody>
          <a:bodyPr/>
          <a:lstStyle/>
          <a:p>
            <a:pPr algn="ctr"/>
            <a:r>
              <a:rPr lang="en-GB" dirty="0" smtClean="0"/>
              <a:t>We need to bring data </a:t>
            </a:r>
            <a:r>
              <a:rPr lang="en-GB" b="1" dirty="0" smtClean="0"/>
              <a:t>into</a:t>
            </a:r>
            <a:r>
              <a:rPr lang="en-GB" dirty="0" smtClean="0"/>
              <a:t> the language…</a:t>
            </a:r>
            <a:br>
              <a:rPr lang="en-GB" dirty="0" smtClean="0"/>
            </a:br>
            <a:r>
              <a:rPr lang="en-GB" dirty="0" smtClean="0"/>
              <a:t/>
            </a:r>
            <a:br>
              <a:rPr lang="en-GB" dirty="0" smtClean="0"/>
            </a:br>
            <a:r>
              <a:rPr lang="en-GB" sz="3998" dirty="0"/>
              <a:t>At internet scale, strongly tooled, strongly typed</a:t>
            </a:r>
            <a:endParaRPr lang="en-GB" dirty="0"/>
          </a:p>
        </p:txBody>
      </p:sp>
    </p:spTree>
    <p:extLst>
      <p:ext uri="{BB962C8B-B14F-4D97-AF65-F5344CB8AC3E}">
        <p14:creationId xmlns:p14="http://schemas.microsoft.com/office/powerpoint/2010/main" val="145592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0" y="2328692"/>
            <a:ext cx="11164686" cy="3503651"/>
          </a:xfrm>
        </p:spPr>
        <p:txBody>
          <a:bodyPr/>
          <a:lstStyle/>
          <a:p>
            <a:pPr algn="ctr"/>
            <a:r>
              <a:rPr lang="en-GB" dirty="0" smtClean="0"/>
              <a:t>Problem: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297" dirty="0"/>
              <a:t>&gt;40M entities, &gt;1Billion facts, &gt;24,000 types, &gt;65,000 properties</a:t>
            </a:r>
            <a:endParaRPr lang="en-GB" sz="3297" b="1" dirty="0"/>
          </a:p>
        </p:txBody>
      </p:sp>
    </p:spTree>
    <p:extLst>
      <p:ext uri="{BB962C8B-B14F-4D97-AF65-F5344CB8AC3E}">
        <p14:creationId xmlns:p14="http://schemas.microsoft.com/office/powerpoint/2010/main" val="1401961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7576" y="4007420"/>
            <a:ext cx="10932088" cy="1725732"/>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237768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38"/>
            <a:ext cx="11171635" cy="6537173"/>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3300" dirty="0">
                <a:latin typeface="Candara" pitchFamily="34" charset="0"/>
              </a:rPr>
              <a:t>“Just like a library”</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4300" dirty="0">
                <a:latin typeface="Candara" pitchFamily="34" charset="0"/>
              </a:rPr>
              <a:t>“</a:t>
            </a:r>
            <a:r>
              <a:rPr lang="en-GB" sz="3300" dirty="0">
                <a:latin typeface="Candara" pitchFamily="34" charset="0"/>
              </a:rPr>
              <a:t>A design-time component that computes a space of types and methods on-demand…”</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“An adaptor between data/services and the .NET type system…”</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“On-demand, scalable compile-time provision of type/module definitions…”</a:t>
            </a:r>
            <a:br>
              <a:rPr lang="en-GB" sz="3300" dirty="0">
                <a:latin typeface="Candara" pitchFamily="34" charset="0"/>
              </a:rPr>
            </a:br>
            <a:r>
              <a:rPr lang="en-GB" sz="3300" dirty="0">
                <a:latin typeface="Candara" pitchFamily="34" charset="0"/>
              </a:rPr>
              <a:t/>
            </a:r>
            <a:br>
              <a:rPr lang="en-GB" sz="33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732338"/>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a:solidFill>
                  <a:srgbClr val="002060"/>
                </a:solidFill>
                <a:latin typeface="Consolas" pitchFamily="49" charset="0"/>
                <a:cs typeface="Consolas" pitchFamily="49" charset="0"/>
              </a:rPr>
              <a:t>Freebase.GetDataContext</a:t>
            </a:r>
            <a:r>
              <a:rPr lang="en-GB" sz="2400" b="1" dirty="0">
                <a:solidFill>
                  <a:srgbClr val="002060"/>
                </a:solidFill>
                <a:latin typeface="Consolas" pitchFamily="49" charset="0"/>
                <a:cs typeface="Consolas" pitchFamily="49" charset="0"/>
              </a:rPr>
              <a:t>()</a:t>
            </a:r>
          </a:p>
          <a:p>
            <a:pPr marL="611889" indent="-611889">
              <a:buFont typeface="+mj-lt"/>
              <a:buAutoNum type="arabicPeriod"/>
            </a:pPr>
            <a:endParaRPr lang="en-GB" sz="1200" dirty="0"/>
          </a:p>
          <a:p>
            <a:pPr marL="0" indent="0">
              <a:buNone/>
            </a:pPr>
            <a:r>
              <a:rPr lang="en-GB" sz="2900" dirty="0"/>
              <a:t>1. Compiler/IDE requests metadata for symbol </a:t>
            </a:r>
            <a:r>
              <a:rPr lang="en-GB" sz="2100" dirty="0" err="1">
                <a:latin typeface="Consolas" pitchFamily="49" charset="0"/>
                <a:cs typeface="Consolas" pitchFamily="49" charset="0"/>
              </a:rPr>
              <a:t>GetDataContext</a:t>
            </a:r>
            <a:endParaRPr lang="en-GB" sz="2900" dirty="0"/>
          </a:p>
          <a:p>
            <a:pPr marL="1091722" lvl="1" indent="-611889">
              <a:buFont typeface="Wingdings" pitchFamily="2" charset="2"/>
              <a:buChar char="ü"/>
            </a:pPr>
            <a:r>
              <a:rPr lang="en-GB" sz="2400" dirty="0"/>
              <a:t>Provider reports return type of </a:t>
            </a:r>
            <a:r>
              <a:rPr lang="en-GB" sz="2100" dirty="0" err="1">
                <a:latin typeface="Consolas" pitchFamily="49" charset="0"/>
                <a:cs typeface="Consolas" pitchFamily="49" charset="0"/>
              </a:rPr>
              <a:t>FreebaseDataContext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data.</a:t>
            </a:r>
          </a:p>
          <a:p>
            <a:pPr marL="611889" indent="-611889">
              <a:buFont typeface="+mj-lt"/>
              <a:buAutoNum type="arabicPeriod"/>
            </a:pPr>
            <a:endParaRPr lang="en-GB" sz="1200" dirty="0"/>
          </a:p>
          <a:p>
            <a:pPr marL="0" indent="0">
              <a:buNone/>
            </a:pPr>
            <a:r>
              <a:rPr lang="en-GB" sz="2900" dirty="0"/>
              <a:t>2. Compiler/IDE requests contents of type </a:t>
            </a:r>
            <a:r>
              <a:rPr lang="en-GB" sz="2100" dirty="0" err="1">
                <a:gradFill>
                  <a:gsLst>
                    <a:gs pos="0">
                      <a:prstClr val="black"/>
                    </a:gs>
                    <a:gs pos="86000">
                      <a:prstClr val="black"/>
                    </a:gs>
                  </a:gsLst>
                  <a:lin ang="5400000" scaled="0"/>
                </a:gradFill>
                <a:latin typeface="Consolas" pitchFamily="49" charset="0"/>
                <a:cs typeface="Consolas" pitchFamily="49" charset="0"/>
              </a:rPr>
              <a:t>FreebaseDataContext</a:t>
            </a:r>
            <a:endParaRPr lang="en-GB" sz="2900" dirty="0"/>
          </a:p>
          <a:p>
            <a:pPr marL="1091722" lvl="1" indent="-611889">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1722" lvl="1" indent="-611889">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889" indent="-611889">
              <a:buFont typeface="+mj-lt"/>
              <a:buAutoNum type="arabicPeriod"/>
            </a:pPr>
            <a:endParaRPr lang="en-GB" sz="1500" dirty="0"/>
          </a:p>
          <a:p>
            <a:pPr marL="0" indent="0">
              <a:buNone/>
            </a:pPr>
            <a:r>
              <a:rPr lang="en-GB" sz="2100" b="1" dirty="0">
                <a:solidFill>
                  <a:srgbClr val="002060"/>
                </a:solidFill>
                <a:latin typeface="Consolas" pitchFamily="49" charset="0"/>
                <a:cs typeface="Consolas" pitchFamily="49" charset="0"/>
              </a:rPr>
              <a:t>		</a:t>
            </a:r>
            <a:r>
              <a:rPr lang="en-GB" sz="2400" b="1" dirty="0" err="1">
                <a:solidFill>
                  <a:srgbClr val="002060"/>
                </a:solidFill>
                <a:latin typeface="Consolas" pitchFamily="49" charset="0"/>
                <a:cs typeface="Consolas" pitchFamily="49" charset="0"/>
              </a:rPr>
              <a:t>data.Society</a:t>
            </a:r>
            <a:endParaRPr lang="en-GB" sz="2400" b="1" dirty="0">
              <a:solidFill>
                <a:srgbClr val="002060"/>
              </a:solidFill>
              <a:latin typeface="Consolas" pitchFamily="49" charset="0"/>
              <a:cs typeface="Consolas" pitchFamily="49" charset="0"/>
            </a:endParaRPr>
          </a:p>
          <a:p>
            <a:pPr marL="611889" indent="-611889">
              <a:buFont typeface="+mj-lt"/>
              <a:buAutoNum type="arabicPeriod"/>
            </a:pPr>
            <a:endParaRPr lang="en-GB" sz="1200" dirty="0">
              <a:gradFill>
                <a:gsLst>
                  <a:gs pos="0">
                    <a:prstClr val="black"/>
                  </a:gs>
                  <a:gs pos="86000">
                    <a:prstClr val="black"/>
                  </a:gs>
                </a:gsLst>
                <a:lin ang="5400000" scaled="0"/>
              </a:gradFill>
            </a:endParaRPr>
          </a:p>
          <a:p>
            <a:pPr marL="0" indent="0">
              <a:buNone/>
            </a:pPr>
            <a:r>
              <a:rPr lang="en-GB" sz="2900" dirty="0"/>
              <a:t>3. Compiler/IDE requests metadata for symbol </a:t>
            </a:r>
            <a:r>
              <a:rPr lang="en-GB" sz="2100" dirty="0">
                <a:latin typeface="Consolas" pitchFamily="49" charset="0"/>
                <a:cs typeface="Consolas" pitchFamily="49" charset="0"/>
              </a:rPr>
              <a:t>Society</a:t>
            </a:r>
          </a:p>
          <a:p>
            <a:pPr marL="0" indent="0">
              <a:buNone/>
            </a:pPr>
            <a:r>
              <a:rPr lang="en-GB" sz="2100" dirty="0">
                <a:latin typeface="Consolas" pitchFamily="49" charset="0"/>
                <a:cs typeface="Consolas" pitchFamily="49" charset="0"/>
              </a:rPr>
              <a:t>...</a:t>
            </a:r>
            <a:endParaRPr lang="en-GB" sz="2900" dirty="0"/>
          </a:p>
          <a:p>
            <a:endParaRPr lang="en-GB" sz="29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30"/>
            <a:ext cx="11171635" cy="2271917"/>
          </a:xfrm>
        </p:spPr>
        <p:txBody>
          <a:bodyPr/>
          <a:lstStyle/>
          <a:p>
            <a:r>
              <a:rPr lang="en-GB" dirty="0" smtClean="0"/>
              <a:t>Theme </a:t>
            </a:r>
            <a:r>
              <a:rPr lang="en-GB" dirty="0" smtClean="0"/>
              <a:t>#2</a:t>
            </a:r>
            <a:r>
              <a:rPr lang="en-GB" dirty="0" smtClean="0"/>
              <a:t/>
            </a:r>
            <a:br>
              <a:rPr lang="en-GB" dirty="0" smtClean="0"/>
            </a:br>
            <a:r>
              <a:rPr lang="en-GB" dirty="0"/>
              <a:t/>
            </a:r>
            <a:br>
              <a:rPr lang="en-GB" dirty="0"/>
            </a:br>
            <a:r>
              <a:rPr lang="en-GB" dirty="0" smtClean="0"/>
              <a:t>Applications or Scripts</a:t>
            </a:r>
            <a:endParaRPr lang="en-GB" dirty="0"/>
          </a:p>
        </p:txBody>
      </p:sp>
    </p:spTree>
    <p:extLst>
      <p:ext uri="{BB962C8B-B14F-4D97-AF65-F5344CB8AC3E}">
        <p14:creationId xmlns:p14="http://schemas.microsoft.com/office/powerpoint/2010/main" val="206319216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3019288"/>
          </a:xfrm>
        </p:spPr>
        <p:txBody>
          <a:bodyPr/>
          <a:lstStyle/>
          <a:p>
            <a:pPr algn="ctr"/>
            <a:r>
              <a:rPr lang="en-GB" dirty="0" smtClean="0">
                <a:latin typeface="Segoe Light" charset="0"/>
              </a:rPr>
              <a:t>Proposition </a:t>
            </a:r>
            <a:r>
              <a:rPr lang="en-GB" dirty="0" smtClean="0"/>
              <a:t>3</a:t>
            </a:r>
            <a:r>
              <a:rPr lang="en-GB" dirty="0" smtClean="0">
                <a:latin typeface="Segoe Light" charset="0"/>
              </a:rPr>
              <a:t/>
            </a:r>
            <a:br>
              <a:rPr lang="en-GB" dirty="0" smtClean="0">
                <a:latin typeface="Segoe Light" charset="0"/>
              </a:rPr>
            </a:br>
            <a:r>
              <a:rPr lang="en-GB" dirty="0" smtClean="0">
                <a:latin typeface="Segoe Light" charset="0"/>
              </a:rPr>
              <a:t>This is a big problem </a:t>
            </a:r>
            <a:br>
              <a:rPr lang="en-GB" dirty="0" smtClean="0">
                <a:latin typeface="Segoe Light" charset="0"/>
              </a:rPr>
            </a:br>
            <a:r>
              <a:rPr lang="en-GB" sz="3600" dirty="0"/>
              <a:t/>
            </a:r>
            <a:br>
              <a:rPr lang="en-GB" sz="3600" dirty="0"/>
            </a:br>
            <a:r>
              <a:rPr lang="en-GB" sz="3600" dirty="0" smtClean="0"/>
              <a:t>especially for statically typed languages</a:t>
            </a:r>
            <a:br>
              <a:rPr lang="en-GB" sz="3600" dirty="0" smtClean="0"/>
            </a:br>
            <a:r>
              <a:rPr lang="en-GB" sz="3600" dirty="0" smtClean="0"/>
              <a:t>(Java, C#, F#, VB, …)</a:t>
            </a:r>
            <a:endParaRPr lang="en-GB" b="1" dirty="0">
              <a:latin typeface="Segoe Light" charset="0"/>
            </a:endParaRPr>
          </a:p>
        </p:txBody>
      </p:sp>
    </p:spTree>
    <p:extLst>
      <p:ext uri="{BB962C8B-B14F-4D97-AF65-F5344CB8AC3E}">
        <p14:creationId xmlns:p14="http://schemas.microsoft.com/office/powerpoint/2010/main" val="329176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759" y="635601"/>
            <a:ext cx="11171635" cy="4708981"/>
          </a:xfrm>
        </p:spPr>
        <p:txBody>
          <a:bodyPr/>
          <a:lstStyle/>
          <a:p>
            <a:r>
              <a:rPr lang="en-GB" sz="4400" dirty="0"/>
              <a:t/>
            </a:r>
            <a:br>
              <a:rPr lang="en-GB" sz="4400" dirty="0"/>
            </a:br>
            <a:r>
              <a:rPr lang="en-GB" sz="4400" dirty="0" smtClean="0"/>
              <a:t>This is a </a:t>
            </a:r>
            <a:r>
              <a:rPr lang="en-GB" sz="4400" b="1" dirty="0" smtClean="0"/>
              <a:t>compile-time </a:t>
            </a:r>
            <a:r>
              <a:rPr lang="en-GB" sz="4400" dirty="0" smtClean="0"/>
              <a:t>feature. You can use it in </a:t>
            </a:r>
            <a:r>
              <a:rPr lang="en-GB" sz="4400" b="1" dirty="0" smtClean="0"/>
              <a:t>compiled projects</a:t>
            </a:r>
            <a:br>
              <a:rPr lang="en-GB" sz="4400" b="1" dirty="0" smtClean="0"/>
            </a:br>
            <a:r>
              <a:rPr lang="en-GB" sz="4400" b="1" dirty="0" smtClean="0"/>
              <a:t/>
            </a:r>
            <a:br>
              <a:rPr lang="en-GB" sz="4400" b="1" dirty="0" smtClean="0"/>
            </a:br>
            <a:r>
              <a:rPr lang="en-GB" sz="4400" dirty="0" smtClean="0"/>
              <a:t>You can use it everywhere, including </a:t>
            </a:r>
            <a:r>
              <a:rPr lang="en-GB" sz="4400" b="1" dirty="0" smtClean="0"/>
              <a:t>mobile apps </a:t>
            </a:r>
            <a:r>
              <a:rPr lang="en-GB" sz="4400" dirty="0" smtClean="0"/>
              <a:t>and </a:t>
            </a:r>
            <a:r>
              <a:rPr lang="en-GB" sz="4400" b="1" dirty="0" smtClean="0"/>
              <a:t>cloud services</a:t>
            </a:r>
            <a:br>
              <a:rPr lang="en-GB" sz="4400" b="1" dirty="0" smtClean="0"/>
            </a:br>
            <a:r>
              <a:rPr lang="en-GB" sz="4400" dirty="0"/>
              <a:t/>
            </a:r>
            <a:br>
              <a:rPr lang="en-GB" sz="4400" dirty="0"/>
            </a:br>
            <a:r>
              <a:rPr lang="en-GB" sz="3200" dirty="0" smtClean="0"/>
              <a:t>To use it from C#, just “right-click, add project, F#”</a:t>
            </a:r>
            <a:endParaRPr lang="en-GB" sz="3200" dirty="0"/>
          </a:p>
        </p:txBody>
      </p:sp>
    </p:spTree>
    <p:extLst>
      <p:ext uri="{BB962C8B-B14F-4D97-AF65-F5344CB8AC3E}">
        <p14:creationId xmlns:p14="http://schemas.microsoft.com/office/powerpoint/2010/main" val="83223175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30"/>
            <a:ext cx="11171635" cy="2271917"/>
          </a:xfrm>
        </p:spPr>
        <p:txBody>
          <a:bodyPr/>
          <a:lstStyle/>
          <a:p>
            <a:r>
              <a:rPr lang="en-GB" dirty="0" smtClean="0"/>
              <a:t>Theme </a:t>
            </a:r>
            <a:r>
              <a:rPr lang="en-GB" dirty="0" smtClean="0"/>
              <a:t>#3</a:t>
            </a:r>
            <a:r>
              <a:rPr lang="en-GB" dirty="0" smtClean="0"/>
              <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68" y="1487606"/>
            <a:ext cx="8807355" cy="4954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49"/>
            <a:ext cx="747776" cy="328371"/>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 #1</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53</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68465" y="1510332"/>
            <a:ext cx="11632320" cy="375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493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 #2</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54</a:t>
            </a:fld>
            <a:endParaRPr lang="en-GB">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447" y="1414358"/>
            <a:ext cx="10364478" cy="3785939"/>
          </a:xfrm>
          <a:prstGeom prst="rect">
            <a:avLst/>
          </a:prstGeom>
        </p:spPr>
      </p:pic>
    </p:spTree>
    <p:extLst>
      <p:ext uri="{BB962C8B-B14F-4D97-AF65-F5344CB8AC3E}">
        <p14:creationId xmlns:p14="http://schemas.microsoft.com/office/powerpoint/2010/main" val="33205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55</a:t>
            </a:fld>
            <a:endParaRPr lang="en-GB">
              <a:solidFill>
                <a:srgbClr val="FFFFFF"/>
              </a:solidFill>
            </a:endParaRPr>
          </a:p>
        </p:txBody>
      </p:sp>
      <p:pic>
        <p:nvPicPr>
          <p:cNvPr id="2" name="Picture 1"/>
          <p:cNvPicPr>
            <a:picLocks noChangeAspect="1"/>
          </p:cNvPicPr>
          <p:nvPr/>
        </p:nvPicPr>
        <p:blipFill rotWithShape="1">
          <a:blip r:embed="rId2"/>
          <a:srcRect t="6565"/>
          <a:stretch/>
        </p:blipFill>
        <p:spPr>
          <a:xfrm>
            <a:off x="1061918" y="1637730"/>
            <a:ext cx="10825282" cy="5002605"/>
          </a:xfrm>
          <a:prstGeom prst="rect">
            <a:avLst/>
          </a:prstGeom>
        </p:spPr>
      </p:pic>
    </p:spTree>
    <p:extLst>
      <p:ext uri="{BB962C8B-B14F-4D97-AF65-F5344CB8AC3E}">
        <p14:creationId xmlns:p14="http://schemas.microsoft.com/office/powerpoint/2010/main" val="52143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56</a:t>
            </a:fld>
            <a:endParaRPr lang="en-GB">
              <a:solidFill>
                <a:srgbClr val="FFFFFF"/>
              </a:solidFill>
            </a:endParaRPr>
          </a:p>
        </p:txBody>
      </p:sp>
      <p:pic>
        <p:nvPicPr>
          <p:cNvPr id="2" name="Picture 1"/>
          <p:cNvPicPr>
            <a:picLocks noChangeAspect="1"/>
          </p:cNvPicPr>
          <p:nvPr/>
        </p:nvPicPr>
        <p:blipFill rotWithShape="1">
          <a:blip r:embed="rId2"/>
          <a:srcRect t="5831"/>
          <a:stretch/>
        </p:blipFill>
        <p:spPr>
          <a:xfrm>
            <a:off x="1113667" y="1446663"/>
            <a:ext cx="9927371" cy="5255237"/>
          </a:xfrm>
          <a:prstGeom prst="rect">
            <a:avLst/>
          </a:prstGeom>
        </p:spPr>
      </p:pic>
    </p:spTree>
    <p:extLst>
      <p:ext uri="{BB962C8B-B14F-4D97-AF65-F5344CB8AC3E}">
        <p14:creationId xmlns:p14="http://schemas.microsoft.com/office/powerpoint/2010/main" val="3193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57</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9725"/>
            <a:ext cx="10931406" cy="194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190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58</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5671" y="1436330"/>
            <a:ext cx="11390935" cy="466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902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59</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61" y="1426719"/>
            <a:ext cx="11013356" cy="457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523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2826044"/>
          </a:xfrm>
        </p:spPr>
        <p:txBody>
          <a:bodyPr/>
          <a:lstStyle/>
          <a:p>
            <a:pPr algn="ctr"/>
            <a:r>
              <a:rPr lang="en-GB" dirty="0" smtClean="0">
                <a:latin typeface="Segoe Light" charset="0"/>
              </a:rPr>
              <a:t>We need to bring information </a:t>
            </a:r>
            <a:r>
              <a:rPr lang="en-GB" b="1" dirty="0" smtClean="0">
                <a:latin typeface="Segoe Light" charset="0"/>
              </a:rPr>
              <a:t>into</a:t>
            </a:r>
            <a:r>
              <a:rPr lang="en-GB" dirty="0" smtClean="0">
                <a:latin typeface="Segoe Light" charset="0"/>
              </a:rPr>
              <a:t> the language…</a:t>
            </a:r>
            <a:br>
              <a:rPr lang="en-GB" dirty="0" smtClean="0">
                <a:latin typeface="Segoe Light" charset="0"/>
              </a:rPr>
            </a:br>
            <a:r>
              <a:rPr lang="en-GB" dirty="0" smtClean="0">
                <a:latin typeface="Segoe Light" charset="0"/>
              </a:rPr>
              <a:t/>
            </a:r>
            <a:br>
              <a:rPr lang="en-GB" dirty="0" smtClean="0">
                <a:latin typeface="Segoe Light" charset="0"/>
              </a:rPr>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60</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62" y="1432265"/>
            <a:ext cx="11256163" cy="431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6573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61</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9503" y="1414357"/>
            <a:ext cx="11278217" cy="3359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020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62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17420" y="1421035"/>
            <a:ext cx="11249191" cy="268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541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457146" y="6405916"/>
            <a:ext cx="2133322" cy="273737"/>
          </a:xfrm>
          <a:prstGeom prst="rect">
            <a:avLst/>
          </a:prstGeom>
        </p:spPr>
        <p:txBody>
          <a:bodyPr lIns="91416" tIns="45709" rIns="91416" bIns="45709"/>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4294967295"/>
          </p:nvPr>
        </p:nvSpPr>
        <p:spPr>
          <a:xfrm>
            <a:off x="3123793" y="6405916"/>
            <a:ext cx="5889637" cy="273737"/>
          </a:xfrm>
          <a:prstGeom prst="rect">
            <a:avLst/>
          </a:prstGeom>
        </p:spPr>
        <p:txBody>
          <a:bodyPr lIns="91416" tIns="45709" rIns="91416" bIns="45709"/>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5916"/>
            <a:ext cx="2133322" cy="273737"/>
          </a:xfrm>
          <a:prstGeom prst="rect">
            <a:avLst/>
          </a:prstGeom>
        </p:spPr>
        <p:txBody>
          <a:bodyPr lIns="91416" tIns="45709" rIns="91416" bIns="45709"/>
          <a:lstStyle/>
          <a:p>
            <a:fld id="{66F9B19E-23E9-4120-A06C-57F6EDB783B3}" type="slidenum">
              <a:rPr lang="en-GB" smtClean="0">
                <a:solidFill>
                  <a:srgbClr val="FFFFFF"/>
                </a:solidFill>
              </a:rPr>
              <a:pPr/>
              <a:t>63</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61" y="1429575"/>
            <a:ext cx="11341559" cy="37157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6672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243691"/>
          </a:xfrm>
        </p:spPr>
        <p:txBody>
          <a:bodyPr/>
          <a:lstStyle/>
          <a:p>
            <a:r>
              <a:rPr lang="en-GB" dirty="0" smtClean="0"/>
              <a:t>Theme </a:t>
            </a:r>
            <a:r>
              <a:rPr lang="en-GB" dirty="0" smtClean="0"/>
              <a:t>#4</a:t>
            </a:r>
            <a:r>
              <a:rPr lang="en-GB" dirty="0" smtClean="0"/>
              <a:t/>
            </a:r>
            <a:br>
              <a:rPr lang="en-GB" dirty="0" smtClean="0"/>
            </a:br>
            <a:r>
              <a:rPr lang="en-GB" dirty="0"/>
              <a:t/>
            </a:r>
            <a:br>
              <a:rPr lang="en-GB" dirty="0"/>
            </a:br>
            <a:r>
              <a:rPr lang="en-GB" sz="5200" dirty="0" smtClean="0"/>
              <a:t>Real-world Data, Busines</a:t>
            </a:r>
            <a:r>
              <a:rPr lang="en-GB" sz="5200" dirty="0" smtClean="0"/>
              <a:t>s </a:t>
            </a:r>
            <a:r>
              <a:rPr lang="en-GB" sz="5200" dirty="0" smtClean="0"/>
              <a:t>Data</a:t>
            </a:r>
            <a:endParaRPr lang="en-GB" sz="5200" dirty="0"/>
          </a:p>
        </p:txBody>
      </p:sp>
    </p:spTree>
    <p:extLst>
      <p:ext uri="{BB962C8B-B14F-4D97-AF65-F5344CB8AC3E}">
        <p14:creationId xmlns:p14="http://schemas.microsoft.com/office/powerpoint/2010/main" val="143118856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r>
              <a:rPr lang="en-US" dirty="0" smtClean="0"/>
              <a:t>  </a:t>
            </a:r>
            <a:r>
              <a:rPr lang="en-US" dirty="0" smtClean="0">
                <a:hlinkClick r:id="rId3" action="ppaction://hlinkfile"/>
              </a:rPr>
              <a:t>video</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41174779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#2 - Application</a:t>
            </a:r>
            <a:endParaRPr lang="en-GB" dirty="0"/>
          </a:p>
        </p:txBody>
      </p:sp>
      <p:sp>
        <p:nvSpPr>
          <p:cNvPr id="5" name="Rectangular Callout 4"/>
          <p:cNvSpPr/>
          <p:nvPr/>
        </p:nvSpPr>
        <p:spPr bwMode="auto">
          <a:xfrm>
            <a:off x="4279070" y="4677413"/>
            <a:ext cx="3218658" cy="615372"/>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3383233" y="2949896"/>
            <a:ext cx="2488716" cy="615372"/>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a:xfrm>
            <a:off x="519047" y="1448154"/>
            <a:ext cx="11147560" cy="540148"/>
          </a:xfrm>
        </p:spPr>
        <p:txBody>
          <a:body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92" y="1282285"/>
            <a:ext cx="11120854" cy="5103406"/>
          </a:xfrm>
          <a:prstGeom prst="rect">
            <a:avLst/>
          </a:prstGeom>
        </p:spPr>
      </p:pic>
    </p:spTree>
    <p:extLst>
      <p:ext uri="{BB962C8B-B14F-4D97-AF65-F5344CB8AC3E}">
        <p14:creationId xmlns:p14="http://schemas.microsoft.com/office/powerpoint/2010/main" val="3446249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285241"/>
          </a:xfrm>
        </p:spPr>
        <p:txBody>
          <a:bodyPr/>
          <a:lstStyle/>
          <a:p>
            <a:r>
              <a:rPr lang="en-GB" dirty="0" smtClean="0"/>
              <a:t>Theme </a:t>
            </a:r>
            <a:r>
              <a:rPr lang="en-GB" dirty="0" smtClean="0"/>
              <a:t>#5</a:t>
            </a:r>
            <a:r>
              <a:rPr lang="en-GB" dirty="0" smtClean="0"/>
              <a:t/>
            </a:r>
            <a:br>
              <a:rPr lang="en-GB" dirty="0" smtClean="0"/>
            </a:br>
            <a:r>
              <a:rPr lang="en-GB" dirty="0"/>
              <a:t/>
            </a:r>
            <a:br>
              <a:rPr lang="en-GB" dirty="0"/>
            </a:br>
            <a:r>
              <a:rPr lang="en-GB" dirty="0" smtClean="0"/>
              <a:t>Use with F# </a:t>
            </a:r>
            <a:r>
              <a:rPr lang="en-GB" sz="5200" dirty="0" smtClean="0"/>
              <a:t>Strong Typing</a:t>
            </a:r>
            <a:endParaRPr lang="en-GB" sz="5200" dirty="0"/>
          </a:p>
        </p:txBody>
      </p:sp>
    </p:spTree>
    <p:extLst>
      <p:ext uri="{BB962C8B-B14F-4D97-AF65-F5344CB8AC3E}">
        <p14:creationId xmlns:p14="http://schemas.microsoft.com/office/powerpoint/2010/main" val="307596253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412867"/>
            <a:ext cx="5531327" cy="556134"/>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1"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36906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522" y="813029"/>
            <a:ext cx="11171635" cy="3808735"/>
          </a:xfrm>
        </p:spPr>
        <p:txBody>
          <a:bodyPr/>
          <a:lstStyle/>
          <a:p>
            <a:r>
              <a:rPr lang="en-GB" dirty="0" smtClean="0"/>
              <a:t>Getting </a:t>
            </a:r>
            <a:r>
              <a:rPr lang="en-GB" dirty="0" smtClean="0"/>
              <a:t>Started?</a:t>
            </a:r>
            <a:r>
              <a:rPr lang="en-GB" dirty="0"/>
              <a:t> </a:t>
            </a:r>
            <a:r>
              <a:rPr lang="en-GB" dirty="0" smtClean="0"/>
              <a:t>Get </a:t>
            </a:r>
            <a:r>
              <a:rPr lang="en-GB" dirty="0" smtClean="0"/>
              <a:t/>
            </a:r>
            <a:br>
              <a:rPr lang="en-GB" dirty="0" smtClean="0"/>
            </a:br>
            <a:r>
              <a:rPr lang="en-GB" dirty="0"/>
              <a:t/>
            </a:r>
            <a:br>
              <a:rPr lang="en-GB" dirty="0"/>
            </a:br>
            <a:r>
              <a:rPr lang="en-GB" dirty="0" smtClean="0">
                <a:hlinkClick r:id="rId2"/>
              </a:rPr>
              <a:t>fsharp.github.io/</a:t>
            </a:r>
            <a:r>
              <a:rPr lang="en-GB" dirty="0" err="1" smtClean="0">
                <a:hlinkClick r:id="rId2"/>
              </a:rPr>
              <a:t>FSharp.Data</a:t>
            </a:r>
            <a:r>
              <a:rPr lang="en-GB" dirty="0" smtClean="0"/>
              <a:t> </a:t>
            </a:r>
            <a:r>
              <a:rPr lang="en-GB" dirty="0"/>
              <a:t/>
            </a:r>
            <a:br>
              <a:rPr lang="en-GB" dirty="0"/>
            </a:br>
            <a:r>
              <a:rPr lang="en-GB" dirty="0" smtClean="0"/>
              <a:t/>
            </a:r>
            <a:br>
              <a:rPr lang="en-GB" dirty="0" smtClean="0"/>
            </a:br>
            <a:r>
              <a:rPr lang="en-GB" dirty="0" smtClean="0"/>
              <a:t>on </a:t>
            </a:r>
            <a:r>
              <a:rPr lang="en-GB" dirty="0" err="1" smtClean="0"/>
              <a:t>NuGet</a:t>
            </a:r>
            <a:r>
              <a:rPr lang="en-GB" dirty="0" smtClean="0"/>
              <a:t>, use it in Visual Studio today</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nvPr>
        </p:nvGraphicFramePr>
        <p:xfrm>
          <a:off x="418939" y="943203"/>
          <a:ext cx="11349365" cy="5459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854547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07199238"/>
              </p:ext>
            </p:extLst>
          </p:nvPr>
        </p:nvGraphicFramePr>
        <p:xfrm>
          <a:off x="396307" y="1379636"/>
          <a:ext cx="11336055" cy="4851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endParaRPr lang="en-GB" dirty="0">
              <a:latin typeface="Segoe UI Light" panose="020B0502040204020203" pitchFamily="34" charset="0"/>
            </a:endParaRPr>
          </a:p>
        </p:txBody>
      </p:sp>
    </p:spTree>
    <p:extLst>
      <p:ext uri="{BB962C8B-B14F-4D97-AF65-F5344CB8AC3E}">
        <p14:creationId xmlns:p14="http://schemas.microsoft.com/office/powerpoint/2010/main" val="330126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953394220"/>
              </p:ext>
            </p:extLst>
          </p:nvPr>
        </p:nvGraphicFramePr>
        <p:xfrm>
          <a:off x="553966" y="1094051"/>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07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6"/>
            <a:ext cx="3113064" cy="71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3" y="6349855"/>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a:xfrm>
            <a:off x="624174" y="230645"/>
            <a:ext cx="10938892" cy="1513619"/>
          </a:xfrm>
          <a:prstGeom prst="rect">
            <a:avLst/>
          </a:prstGeom>
        </p:spPr>
        <p:txBody>
          <a:bodyPr vert="horz" wrap="square" lIns="0" tIns="0" rIns="0" bIns="0" rtlCol="0" anchor="t">
            <a:spAutoFit/>
          </a:bodyPr>
          <a:lstStyle>
            <a:lvl1pPr algn="ctr" defTabSz="685864" rtl="0" eaLnBrk="1" latinLnBrk="0" hangingPunct="1">
              <a:lnSpc>
                <a:spcPct val="90000"/>
              </a:lnSpc>
              <a:spcBef>
                <a:spcPct val="0"/>
              </a:spcBef>
              <a:buNone/>
              <a:defRPr lang="en-US" sz="4100" b="0" kern="1200" cap="none" spc="-75" baseline="0">
                <a:ln w="3175">
                  <a:noFill/>
                </a:ln>
                <a:solidFill>
                  <a:srgbClr val="555555"/>
                </a:solidFill>
                <a:effectLst/>
                <a:latin typeface="+mj-lt"/>
                <a:ea typeface="+mn-ea"/>
                <a:cs typeface="Arial" charset="0"/>
              </a:defRPr>
            </a:lvl1pPr>
          </a:lstStyle>
          <a:p>
            <a:pPr algn="l"/>
            <a:r>
              <a:rPr lang="en-GB" sz="5464" dirty="0"/>
              <a:t/>
            </a:r>
            <a:br>
              <a:rPr lang="en-GB" sz="5464" dirty="0"/>
            </a:br>
            <a:endParaRPr lang="en-GB" sz="5464" b="1" dirty="0">
              <a:solidFill>
                <a:schemeClr val="accent1"/>
              </a:solidFill>
            </a:endParaRPr>
          </a:p>
        </p:txBody>
      </p:sp>
      <p:sp>
        <p:nvSpPr>
          <p:cNvPr id="4" name="Title 3"/>
          <p:cNvSpPr>
            <a:spLocks noGrp="1"/>
          </p:cNvSpPr>
          <p:nvPr>
            <p:ph type="title"/>
          </p:nvPr>
        </p:nvSpPr>
        <p:spPr/>
        <p:txBody>
          <a:bodyPr/>
          <a:lstStyle/>
          <a:p>
            <a:endParaRPr lang="en-GB"/>
          </a:p>
        </p:txBody>
      </p:sp>
      <p:pic>
        <p:nvPicPr>
          <p:cNvPr id="5" name="Picture 4"/>
          <p:cNvPicPr>
            <a:picLocks noChangeAspect="1"/>
          </p:cNvPicPr>
          <p:nvPr/>
        </p:nvPicPr>
        <p:blipFill>
          <a:blip r:embed="rId2"/>
          <a:stretch>
            <a:fillRect/>
          </a:stretch>
        </p:blipFill>
        <p:spPr>
          <a:xfrm>
            <a:off x="1516856" y="734219"/>
            <a:ext cx="9153525" cy="5391150"/>
          </a:xfrm>
          <a:prstGeom prst="rect">
            <a:avLst/>
          </a:prstGeom>
        </p:spPr>
      </p:pic>
      <p:sp>
        <p:nvSpPr>
          <p:cNvPr id="6" name="TextBox 5"/>
          <p:cNvSpPr txBox="1"/>
          <p:nvPr/>
        </p:nvSpPr>
        <p:spPr>
          <a:xfrm>
            <a:off x="2125014" y="150571"/>
            <a:ext cx="8321252" cy="430887"/>
          </a:xfrm>
          <a:prstGeom prst="rect">
            <a:avLst/>
          </a:prstGeom>
          <a:noFill/>
        </p:spPr>
        <p:txBody>
          <a:bodyPr wrap="none" lIns="0" tIns="0" rIns="0" bIns="0" rtlCol="0">
            <a:spAutoFit/>
          </a:bodyPr>
          <a:lstStyle/>
          <a:p>
            <a:r>
              <a:rPr lang="en-GB" sz="2800" dirty="0" smtClean="0">
                <a:latin typeface="Segoe UI Light" pitchFamily="34" charset="0"/>
              </a:rPr>
              <a:t>meetup.com/</a:t>
            </a:r>
            <a:r>
              <a:rPr lang="en-GB" sz="2800" dirty="0" err="1" smtClean="0">
                <a:latin typeface="Segoe UI Light" pitchFamily="34" charset="0"/>
              </a:rPr>
              <a:t>MoedegruppeFunktionelleKoebenhavnere</a:t>
            </a:r>
            <a:endParaRPr lang="en-GB" sz="2800" dirty="0" smtClean="0">
              <a:latin typeface="Segoe UI Light" pitchFamily="34" charset="0"/>
            </a:endParaRPr>
          </a:p>
        </p:txBody>
      </p:sp>
    </p:spTree>
    <p:extLst>
      <p:ext uri="{BB962C8B-B14F-4D97-AF65-F5344CB8AC3E}">
        <p14:creationId xmlns:p14="http://schemas.microsoft.com/office/powerpoint/2010/main" val="220341098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nvPr>
        </p:nvGraphicFramePr>
        <p:xfrm>
          <a:off x="647449" y="1038467"/>
          <a:ext cx="10727308" cy="496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411656" y="4554530"/>
            <a:ext cx="6393656" cy="2141208"/>
          </a:xfrm>
          <a:prstGeom prst="wedgeRectCallout">
            <a:avLst>
              <a:gd name="adj1" fmla="val -43985"/>
              <a:gd name="adj2" fmla="val -703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108796" tIns="54394" rIns="108796" bIns="54394" rtlCol="0" anchor="ctr">
            <a:spAutoFit/>
          </a:bodyPr>
          <a:lstStyle/>
          <a:p>
            <a:r>
              <a:rPr lang="en-US" sz="2400" b="1" dirty="0">
                <a:latin typeface="Candara" pitchFamily="34" charset="0"/>
              </a:rPr>
              <a:t>A major search is on!</a:t>
            </a:r>
          </a:p>
          <a:p>
            <a:endParaRPr lang="en-US" sz="1200" b="1" dirty="0">
              <a:latin typeface="Candara" pitchFamily="34" charset="0"/>
            </a:endParaRPr>
          </a:p>
          <a:p>
            <a:pPr marL="407977" indent="-407977">
              <a:buFont typeface="Arial" pitchFamily="34" charset="0"/>
              <a:buChar char="•"/>
            </a:pPr>
            <a:r>
              <a:rPr lang="en-US" sz="2400" b="1" dirty="0">
                <a:latin typeface="Candara" pitchFamily="34" charset="0"/>
              </a:rPr>
              <a:t>make statically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dynamic</a:t>
            </a:r>
          </a:p>
          <a:p>
            <a:pPr marL="407977" indent="-407977">
              <a:buFont typeface="Arial" pitchFamily="34" charset="0"/>
              <a:buChar char="•"/>
            </a:pPr>
            <a:endParaRPr lang="en-US" sz="1200" b="1" dirty="0">
              <a:latin typeface="Candara" pitchFamily="34" charset="0"/>
            </a:endParaRPr>
          </a:p>
          <a:p>
            <a:pPr marL="407977" indent="-407977">
              <a:buFont typeface="Arial" pitchFamily="34" charset="0"/>
              <a:buChar char="•"/>
            </a:pPr>
            <a:r>
              <a:rPr lang="en-US" sz="2400" b="1" dirty="0">
                <a:latin typeface="Candara" pitchFamily="34" charset="0"/>
              </a:rPr>
              <a:t>make dynamically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static</a:t>
            </a:r>
          </a:p>
          <a:p>
            <a:pPr marL="407977" indent="-407977">
              <a:buFont typeface="Arial" pitchFamily="34" charset="0"/>
              <a:buChar char="•"/>
            </a:pPr>
            <a:endParaRPr lang="en-US" sz="1200" b="1" dirty="0">
              <a:latin typeface="Candara" pitchFamily="34" charset="0"/>
            </a:endParaRPr>
          </a:p>
          <a:p>
            <a:pPr marL="407977" indent="-407977">
              <a:buFont typeface="Arial" pitchFamily="34" charset="0"/>
              <a:buChar char="•"/>
            </a:pPr>
            <a:r>
              <a:rPr lang="en-US" sz="2400" b="1" dirty="0">
                <a:solidFill>
                  <a:srgbClr val="FFFF00"/>
                </a:solidFill>
                <a:latin typeface="Candara" pitchFamily="34" charset="0"/>
              </a:rPr>
              <a:t>moderate static typing </a:t>
            </a:r>
            <a:r>
              <a:rPr lang="en-US" sz="2400" b="1" dirty="0">
                <a:latin typeface="Candara" pitchFamily="34" charset="0"/>
              </a:rPr>
              <a:t>in limited ways</a:t>
            </a:r>
            <a:endParaRPr lang="en-US" sz="2400" b="1" dirty="0">
              <a:solidFill>
                <a:srgbClr val="FFFF00"/>
              </a:solidFill>
              <a:latin typeface="Candara" pitchFamily="34" charset="0"/>
            </a:endParaRPr>
          </a:p>
        </p:txBody>
      </p:sp>
    </p:spTree>
    <p:extLst>
      <p:ext uri="{BB962C8B-B14F-4D97-AF65-F5344CB8AC3E}">
        <p14:creationId xmlns:p14="http://schemas.microsoft.com/office/powerpoint/2010/main" val="17716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285241"/>
          </a:xfrm>
        </p:spPr>
        <p:txBody>
          <a:bodyPr/>
          <a:lstStyle/>
          <a:p>
            <a:pPr algn="ctr"/>
            <a:r>
              <a:rPr lang="en-GB" dirty="0" smtClean="0">
                <a:latin typeface="Segoe Light" charset="0"/>
              </a:rPr>
              <a:t>But before we get into that</a:t>
            </a:r>
            <a:r>
              <a:rPr lang="en-GB" dirty="0" smtClean="0">
                <a:latin typeface="Segoe Light" charset="0"/>
              </a:rPr>
              <a:t>…</a:t>
            </a:r>
            <a:br>
              <a:rPr lang="en-GB" dirty="0" smtClean="0">
                <a:latin typeface="Segoe Light" charset="0"/>
              </a:rPr>
            </a:br>
            <a:r>
              <a:rPr lang="en-GB" dirty="0"/>
              <a:t/>
            </a:r>
            <a:br>
              <a:rPr lang="en-GB" dirty="0"/>
            </a:br>
            <a:r>
              <a:rPr lang="en-GB" dirty="0" smtClean="0"/>
              <a:t>A bit about F#</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20316</TotalTime>
  <Words>1358</Words>
  <Application>Microsoft Office PowerPoint</Application>
  <PresentationFormat>Custom</PresentationFormat>
  <Paragraphs>293</Paragraphs>
  <Slides>73</Slides>
  <Notes>10</Notes>
  <HiddenSlides>0</HiddenSlides>
  <MMClips>0</MMClips>
  <ScaleCrop>false</ScaleCrop>
  <HeadingPairs>
    <vt:vector size="6" baseType="variant">
      <vt:variant>
        <vt:lpstr>Fonts Used</vt:lpstr>
      </vt:variant>
      <vt:variant>
        <vt:i4>10</vt:i4>
      </vt:variant>
      <vt:variant>
        <vt:lpstr>Theme</vt:lpstr>
      </vt:variant>
      <vt:variant>
        <vt:i4>13</vt:i4>
      </vt:variant>
      <vt:variant>
        <vt:lpstr>Slide Titles</vt:lpstr>
      </vt:variant>
      <vt:variant>
        <vt:i4>73</vt:i4>
      </vt:variant>
    </vt:vector>
  </HeadingPairs>
  <TitlesOfParts>
    <vt:vector size="96" baseType="lpstr">
      <vt:lpstr>Wingdings</vt:lpstr>
      <vt:lpstr>Consolas</vt:lpstr>
      <vt:lpstr>Arial</vt:lpstr>
      <vt:lpstr>Segoe Script</vt:lpstr>
      <vt:lpstr>Helvetica</vt:lpstr>
      <vt:lpstr>Segoe UI Light</vt:lpstr>
      <vt:lpstr>Segoe UI</vt:lpstr>
      <vt:lpstr>Candara</vt:lpstr>
      <vt:lpstr>Segoe Light</vt:lpstr>
      <vt:lpstr>Andy</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3_FSharp-teched-europe-2010-v2</vt:lpstr>
      <vt:lpstr>PowerPoint Presentation</vt:lpstr>
      <vt:lpstr>Proposition 1 We are living through an information revolution</vt:lpstr>
      <vt:lpstr>The Information Revolution</vt:lpstr>
      <vt:lpstr>Proposition 2 Our programming languages are information-sparse</vt:lpstr>
      <vt:lpstr>Proposition 3 This is a big problem   especially for statically typed languages (Java, C#, F#, VB, …)</vt:lpstr>
      <vt:lpstr>We need to bring information into the language…  At internet-scale, strongly tooled, strongly typed</vt:lpstr>
      <vt:lpstr>Paradigm Locator</vt:lpstr>
      <vt:lpstr>Paradigm Locator</vt:lpstr>
      <vt:lpstr>But before we get into that…  A bit about F#</vt:lpstr>
      <vt:lpstr>F# is free, open source, cross platform, independent  fsharp.org  Microsoft contribute to F#, and so do many others</vt:lpstr>
      <vt:lpstr>The Visual F# Tools from Microsoft are  supported, enterprise-ready and come with Visual Studio  </vt:lpstr>
      <vt:lpstr>PowerPoint Presentation</vt:lpstr>
      <vt:lpstr>PowerPoint Presentation</vt:lpstr>
      <vt:lpstr>F# is a simple, strongly typed, efficient functional-first language  for….  simple code with rich data</vt:lpstr>
      <vt:lpstr>PowerPoint Presentation</vt:lpstr>
      <vt:lpstr>Understanding the Situation</vt:lpstr>
      <vt:lpstr>Functional-first programming uses functional programming as the initial paradigm for most purposes, but employs other techniques such as objects and state as necessary.  </vt:lpstr>
      <vt:lpstr>Examples include ETL pipelines, web services, cloud services, data-scripting, calculation engines, programmatic UIs and data science.   While these problems can be solved using other programming paradigms, they are particularly amenable to functional-first programming. </vt:lpstr>
      <vt:lpstr>Example #1 (power company)</vt:lpstr>
      <vt:lpstr>Example #1 (power company)</vt:lpstr>
      <vt:lpstr>Example #1 (Simon Cousins, Energy Sector)</vt:lpstr>
      <vt:lpstr>Example #1 (Simon Cousins, Energy Sector)</vt:lpstr>
      <vt:lpstr>PowerPoint Presentation</vt:lpstr>
      <vt:lpstr>PowerPoint Presentation</vt:lpstr>
      <vt:lpstr>Example #2: F# for Cloud Social Gaming </vt:lpstr>
      <vt:lpstr>10 Reasons Not to Use a Strongly Typed Functional Language</vt:lpstr>
      <vt:lpstr>PowerPoint Presentation</vt:lpstr>
      <vt:lpstr>Overview</vt:lpstr>
      <vt:lpstr>Overview</vt:lpstr>
      <vt:lpstr>F# for Android, iOS, Linux, Mac  fsharp.org/use/android fsharp.org/use/ios  fsharp.org/use/linux fsharp.org/use/mac   </vt:lpstr>
      <vt:lpstr>Microsoft recommend  F# and the Visual F# tools for your functional-first programming needs  ….on all platforms…</vt:lpstr>
      <vt:lpstr>Exosystem: Cloud Programming</vt:lpstr>
      <vt:lpstr>Amazon Web Services .NET SDKs   http://aws.amazon.com/tools   https://github.com/aws (Apache 2.0)</vt:lpstr>
      <vt:lpstr>Azure .NET SDKs  http://www.windowsazure.com   https://github.com/WindowsAzure/  (Apache 2.0)</vt:lpstr>
      <vt:lpstr>Back to the main topic…</vt:lpstr>
      <vt:lpstr> </vt:lpstr>
      <vt:lpstr>You can easily find out more about…</vt:lpstr>
      <vt:lpstr>Data is like water…</vt:lpstr>
      <vt:lpstr>Data is like water…</vt:lpstr>
      <vt:lpstr>Actually these days it’s more like a flood…</vt:lpstr>
      <vt:lpstr>The Problem  Our programming tools are data-sparse   getting data into a programming language is tiresome, error prone and boring</vt:lpstr>
      <vt:lpstr>We need to bring data into the language…  At internet scale, strongly tooled, strongly typed</vt:lpstr>
      <vt:lpstr>Problem: Integrate all of freebase.com   “as if it were a library”  &gt;40M entities, &gt;1Billion facts, &gt;24,000 types, &gt;65,000 properties</vt:lpstr>
      <vt:lpstr>PowerPoint Presentation</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Types = Internet Scalable Magic</vt:lpstr>
      <vt:lpstr>On-Demand Type Provision</vt:lpstr>
      <vt:lpstr>Theme #2  Applications or Scripts</vt:lpstr>
      <vt:lpstr> This is a compile-time feature. You can use it in compiled projects  You can use it everywhere, including mobile apps and cloud services  To use it from C#, just “right-click, add project, F#”</vt:lpstr>
      <vt:lpstr>Theme #3  Many Data Sources, One Mechanism</vt:lpstr>
      <vt:lpstr>All your types are belong to us….</vt:lpstr>
      <vt:lpstr>SQL #1</vt:lpstr>
      <vt:lpstr>SQL #2</vt:lpstr>
      <vt:lpstr>CSV</vt:lpstr>
      <vt:lpstr>JSON</vt:lpstr>
      <vt:lpstr>XML</vt:lpstr>
      <vt:lpstr>Hadoop/Hive</vt:lpstr>
      <vt:lpstr>World Bank</vt:lpstr>
      <vt:lpstr>Freebase</vt:lpstr>
      <vt:lpstr>OData</vt:lpstr>
      <vt:lpstr>WSDL</vt:lpstr>
      <vt:lpstr>R</vt:lpstr>
      <vt:lpstr>Theme #4  Real-world Data, Business Data</vt:lpstr>
      <vt:lpstr>PowerPoint Presentation</vt:lpstr>
      <vt:lpstr>SQL #2 - Application</vt:lpstr>
      <vt:lpstr>Theme #5  Use with F# Strong Typing</vt:lpstr>
      <vt:lpstr>Providing Units of Measure</vt:lpstr>
      <vt:lpstr>Getting Started? Get   fsharp.github.io/FSharp.Data   on NuGet, use it in Visual Studio today</vt:lpstr>
      <vt:lpstr>PowerPoint Presentation</vt:lpstr>
      <vt:lpstr>In Summary </vt:lpstr>
      <vt:lpstr>Questions?</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391</cp:revision>
  <cp:lastPrinted>2010-05-11T05:02:34Z</cp:lastPrinted>
  <dcterms:created xsi:type="dcterms:W3CDTF">2010-11-09T11:20:14Z</dcterms:created>
  <dcterms:modified xsi:type="dcterms:W3CDTF">2014-11-25T13:24:44Z</dcterms:modified>
  <cp:category>TechEd Europe 2010</cp:category>
</cp:coreProperties>
</file>